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56" r:id="rId3"/>
    <p:sldId id="258" r:id="rId4"/>
    <p:sldId id="264" r:id="rId5"/>
    <p:sldId id="277" r:id="rId6"/>
    <p:sldId id="262" r:id="rId7"/>
    <p:sldId id="263" r:id="rId8"/>
    <p:sldId id="261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1" r:id="rId17"/>
    <p:sldId id="274" r:id="rId18"/>
    <p:sldId id="275" r:id="rId19"/>
    <p:sldId id="276" r:id="rId20"/>
    <p:sldId id="273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66FF"/>
    <a:srgbClr val="99CC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81728" autoAdjust="0"/>
  </p:normalViewPr>
  <p:slideViewPr>
    <p:cSldViewPr>
      <p:cViewPr varScale="1">
        <p:scale>
          <a:sx n="64" d="100"/>
          <a:sy n="64" d="100"/>
        </p:scale>
        <p:origin x="-89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98ABB2-8248-4DA8-911A-F18AFC351497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1F24FA-430A-4D82-882B-7A7C5009C5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879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 of launching</a:t>
            </a:r>
            <a:r>
              <a:rPr lang="en-GB" baseline="0" dirty="0" smtClean="0"/>
              <a:t> SSRS in Internet Explorer via Expert form customisation script: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url</a:t>
            </a:r>
            <a:r>
              <a:rPr lang="en-GB" dirty="0" smtClean="0"/>
              <a:t>$ = whatever you construct</a:t>
            </a:r>
          </a:p>
          <a:p>
            <a:endParaRPr lang="en-GB" dirty="0" smtClean="0"/>
          </a:p>
          <a:p>
            <a:r>
              <a:rPr lang="en-GB" dirty="0" smtClean="0"/>
              <a:t>launch$ = """C:\Program Files\Internet Explorer""" + """"+</a:t>
            </a:r>
            <a:r>
              <a:rPr lang="en-GB" dirty="0" err="1" smtClean="0"/>
              <a:t>url</a:t>
            </a:r>
            <a:r>
              <a:rPr lang="en-GB" dirty="0" smtClean="0"/>
              <a:t>$+""""</a:t>
            </a:r>
          </a:p>
          <a:p>
            <a:endParaRPr lang="en-GB" dirty="0" smtClean="0"/>
          </a:p>
          <a:p>
            <a:r>
              <a:rPr lang="en-GB" dirty="0" smtClean="0"/>
              <a:t>r = Shell (launch$)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065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451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declare @type char(1)</a:t>
            </a:r>
          </a:p>
          <a:p>
            <a:r>
              <a:rPr lang="en-GB" dirty="0" smtClean="0"/>
              <a:t>declare @</a:t>
            </a:r>
            <a:r>
              <a:rPr lang="en-GB" dirty="0" err="1" smtClean="0"/>
              <a:t>searchfor</a:t>
            </a:r>
            <a:r>
              <a:rPr lang="en-GB" dirty="0" smtClean="0"/>
              <a:t> char(10)</a:t>
            </a:r>
          </a:p>
          <a:p>
            <a:r>
              <a:rPr lang="en-GB" dirty="0" smtClean="0"/>
              <a:t>set @type = 'C'</a:t>
            </a:r>
          </a:p>
          <a:p>
            <a:r>
              <a:rPr lang="en-GB" dirty="0" smtClean="0"/>
              <a:t>set @</a:t>
            </a:r>
            <a:r>
              <a:rPr lang="en-GB" dirty="0" err="1" smtClean="0"/>
              <a:t>searchfor</a:t>
            </a:r>
            <a:r>
              <a:rPr lang="en-GB" dirty="0" smtClean="0"/>
              <a:t> = '</a:t>
            </a:r>
            <a:r>
              <a:rPr lang="en-GB" dirty="0" err="1" smtClean="0"/>
              <a:t>fred</a:t>
            </a:r>
            <a:r>
              <a:rPr lang="en-GB" dirty="0" smtClean="0"/>
              <a:t>'</a:t>
            </a:r>
          </a:p>
          <a:p>
            <a:endParaRPr lang="en-GB" dirty="0" smtClean="0"/>
          </a:p>
          <a:p>
            <a:r>
              <a:rPr lang="en-GB" dirty="0" smtClean="0"/>
              <a:t>if @type = 'M'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matter_uno</a:t>
            </a:r>
            <a:r>
              <a:rPr lang="en-GB" dirty="0" smtClean="0"/>
              <a:t>, </a:t>
            </a:r>
            <a:r>
              <a:rPr lang="en-GB" dirty="0" err="1" smtClean="0"/>
              <a:t>matter_code</a:t>
            </a:r>
            <a:r>
              <a:rPr lang="en-GB" dirty="0" smtClean="0"/>
              <a:t>+ ' - '+</a:t>
            </a:r>
            <a:r>
              <a:rPr lang="en-GB" dirty="0" err="1" smtClean="0"/>
              <a:t>matter_name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clnt_matt_code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client_name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long_matt_name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hbm_matter</a:t>
            </a:r>
            <a:r>
              <a:rPr lang="en-GB" dirty="0" smtClean="0"/>
              <a:t> m join </a:t>
            </a:r>
            <a:r>
              <a:rPr lang="en-GB" dirty="0" err="1" smtClean="0"/>
              <a:t>hbm_client</a:t>
            </a:r>
            <a:r>
              <a:rPr lang="en-GB" dirty="0" smtClean="0"/>
              <a:t> c on </a:t>
            </a:r>
            <a:r>
              <a:rPr lang="en-GB" dirty="0" err="1" smtClean="0"/>
              <a:t>m.client_uno</a:t>
            </a:r>
            <a:r>
              <a:rPr lang="en-GB" dirty="0" smtClean="0"/>
              <a:t>=</a:t>
            </a:r>
            <a:r>
              <a:rPr lang="en-GB" dirty="0" err="1" smtClean="0"/>
              <a:t>c.client_uno</a:t>
            </a:r>
            <a:endParaRPr lang="en-GB" dirty="0" smtClean="0"/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clnt_matt_code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client_name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long_matt_name</a:t>
            </a:r>
            <a:r>
              <a:rPr lang="en-GB" dirty="0" smtClean="0"/>
              <a:t>)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r>
              <a:rPr lang="en-GB" dirty="0" smtClean="0"/>
              <a:t>if @type = 'C'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client_uno,client_code</a:t>
            </a:r>
            <a:r>
              <a:rPr lang="en-GB" dirty="0" smtClean="0"/>
              <a:t>+ ' - '+</a:t>
            </a:r>
            <a:r>
              <a:rPr lang="en-GB" dirty="0" err="1" smtClean="0"/>
              <a:t>client_name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client_name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hbm_client</a:t>
            </a:r>
            <a:r>
              <a:rPr lang="en-GB" dirty="0" smtClean="0"/>
              <a:t>  </a:t>
            </a:r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client_name</a:t>
            </a:r>
            <a:r>
              <a:rPr lang="en-GB" dirty="0" smtClean="0"/>
              <a:t>) 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r>
              <a:rPr lang="en-GB" dirty="0" smtClean="0"/>
              <a:t>if @type = 'E'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empl_uno,employee_code</a:t>
            </a:r>
            <a:r>
              <a:rPr lang="en-GB" dirty="0" smtClean="0"/>
              <a:t>+ ' - '+</a:t>
            </a:r>
            <a:r>
              <a:rPr lang="en-GB" dirty="0" err="1" smtClean="0"/>
              <a:t>employee_name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employee_code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employee_name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hbm_persnl</a:t>
            </a:r>
            <a:r>
              <a:rPr lang="en-GB" dirty="0" smtClean="0"/>
              <a:t>  </a:t>
            </a:r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employee_code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employee_name</a:t>
            </a:r>
            <a:r>
              <a:rPr lang="en-GB" dirty="0" smtClean="0"/>
              <a:t>)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if @type = 'D'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dept_code,dept_code</a:t>
            </a:r>
            <a:r>
              <a:rPr lang="en-GB" dirty="0" smtClean="0"/>
              <a:t>+' - '+</a:t>
            </a:r>
            <a:r>
              <a:rPr lang="en-GB" dirty="0" err="1" smtClean="0"/>
              <a:t>dept_name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dept_code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dept_name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hbl_dept</a:t>
            </a:r>
            <a:r>
              <a:rPr lang="en-GB" dirty="0" smtClean="0"/>
              <a:t>  </a:t>
            </a:r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dept_code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dept_name</a:t>
            </a:r>
            <a:r>
              <a:rPr lang="en-GB" dirty="0" smtClean="0"/>
              <a:t>) 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r>
              <a:rPr lang="en-GB" dirty="0" smtClean="0"/>
              <a:t>if @type = 'O'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offc_code,offc_code</a:t>
            </a:r>
            <a:r>
              <a:rPr lang="en-GB" dirty="0" smtClean="0"/>
              <a:t>+' - '+</a:t>
            </a:r>
            <a:r>
              <a:rPr lang="en-GB" dirty="0" err="1" smtClean="0"/>
              <a:t>offc_desc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offc_code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offc_desc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hbl_office</a:t>
            </a:r>
            <a:r>
              <a:rPr lang="en-GB" dirty="0" smtClean="0"/>
              <a:t>  </a:t>
            </a:r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offc_code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offc_desc</a:t>
            </a:r>
            <a:r>
              <a:rPr lang="en-GB" dirty="0" smtClean="0"/>
              <a:t>) 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r>
              <a:rPr lang="en-GB" dirty="0" smtClean="0"/>
              <a:t>if @type = 'T'</a:t>
            </a:r>
          </a:p>
          <a:p>
            <a:r>
              <a:rPr lang="en-GB" dirty="0" smtClean="0"/>
              <a:t>begin</a:t>
            </a:r>
          </a:p>
          <a:p>
            <a:r>
              <a:rPr lang="en-GB" dirty="0" smtClean="0"/>
              <a:t>select </a:t>
            </a:r>
            <a:r>
              <a:rPr lang="en-GB" dirty="0" err="1" smtClean="0"/>
              <a:t>prof_ctr_code,prof_ctr_code</a:t>
            </a:r>
            <a:r>
              <a:rPr lang="en-GB" dirty="0" smtClean="0"/>
              <a:t>+' - '+</a:t>
            </a:r>
            <a:r>
              <a:rPr lang="en-GB" dirty="0" err="1" smtClean="0"/>
              <a:t>prof_ctr_desc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prof_ctr_code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prof_ctr_desc</a:t>
            </a:r>
            <a:r>
              <a:rPr lang="en-GB" dirty="0" smtClean="0"/>
              <a:t>) 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hbl_prof_ctr</a:t>
            </a:r>
            <a:r>
              <a:rPr lang="en-GB" dirty="0" smtClean="0"/>
              <a:t> </a:t>
            </a:r>
          </a:p>
          <a:p>
            <a:r>
              <a:rPr lang="en-GB" dirty="0" smtClean="0"/>
              <a:t>where</a:t>
            </a:r>
          </a:p>
          <a:p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prof_ctr_code</a:t>
            </a:r>
            <a:r>
              <a:rPr lang="en-GB" dirty="0" smtClean="0"/>
              <a:t>)+</a:t>
            </a:r>
            <a:r>
              <a:rPr lang="en-GB" dirty="0" err="1" smtClean="0"/>
              <a:t>rtrim</a:t>
            </a:r>
            <a:r>
              <a:rPr lang="en-GB" dirty="0" smtClean="0"/>
              <a:t>(</a:t>
            </a:r>
            <a:r>
              <a:rPr lang="en-GB" dirty="0" err="1" smtClean="0"/>
              <a:t>prof_ctr_desc</a:t>
            </a:r>
            <a:r>
              <a:rPr lang="en-GB" dirty="0" smtClean="0"/>
              <a:t>)  like '%'+</a:t>
            </a:r>
            <a:r>
              <a:rPr lang="en-GB" dirty="0" err="1" smtClean="0"/>
              <a:t>rtrim</a:t>
            </a:r>
            <a:r>
              <a:rPr lang="en-GB" dirty="0" smtClean="0"/>
              <a:t>(@</a:t>
            </a:r>
            <a:r>
              <a:rPr lang="en-GB" dirty="0" err="1" smtClean="0"/>
              <a:t>searchfor</a:t>
            </a:r>
            <a:r>
              <a:rPr lang="en-GB" dirty="0" smtClean="0"/>
              <a:t>)+'%'</a:t>
            </a:r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declare @</a:t>
            </a:r>
            <a:r>
              <a:rPr lang="en-GB" dirty="0" err="1" smtClean="0"/>
              <a:t>EEType</a:t>
            </a:r>
            <a:r>
              <a:rPr lang="en-GB" dirty="0" smtClean="0"/>
              <a:t> char(1)</a:t>
            </a:r>
          </a:p>
          <a:p>
            <a:r>
              <a:rPr lang="en-GB" dirty="0" smtClean="0"/>
              <a:t>set @</a:t>
            </a:r>
            <a:r>
              <a:rPr lang="en-GB" dirty="0" err="1" smtClean="0"/>
              <a:t>EEType</a:t>
            </a:r>
            <a:r>
              <a:rPr lang="en-GB" dirty="0" smtClean="0"/>
              <a:t> = 'B'</a:t>
            </a:r>
          </a:p>
          <a:p>
            <a:endParaRPr lang="en-GB" dirty="0" smtClean="0"/>
          </a:p>
          <a:p>
            <a:r>
              <a:rPr lang="en-GB" dirty="0" smtClean="0"/>
              <a:t>select </a:t>
            </a:r>
            <a:r>
              <a:rPr lang="en-GB" dirty="0" err="1" smtClean="0"/>
              <a:t>m.clnt_matt_code</a:t>
            </a:r>
            <a:r>
              <a:rPr lang="en-GB" dirty="0" smtClean="0"/>
              <a:t>, </a:t>
            </a:r>
            <a:r>
              <a:rPr lang="en-GB" dirty="0" err="1" smtClean="0"/>
              <a:t>p.employee_name</a:t>
            </a:r>
            <a:r>
              <a:rPr lang="en-GB" dirty="0" smtClean="0"/>
              <a:t> from </a:t>
            </a:r>
            <a:r>
              <a:rPr lang="en-GB" dirty="0" err="1" smtClean="0"/>
              <a:t>hbm_matter</a:t>
            </a:r>
            <a:r>
              <a:rPr lang="en-GB" dirty="0" smtClean="0"/>
              <a:t> m</a:t>
            </a:r>
          </a:p>
          <a:p>
            <a:r>
              <a:rPr lang="en-GB" dirty="0" smtClean="0"/>
              <a:t>join </a:t>
            </a:r>
            <a:r>
              <a:rPr lang="en-GB" dirty="0" err="1" smtClean="0"/>
              <a:t>hbm_persnl</a:t>
            </a:r>
            <a:r>
              <a:rPr lang="en-GB" dirty="0" smtClean="0"/>
              <a:t> p on </a:t>
            </a:r>
          </a:p>
          <a:p>
            <a:r>
              <a:rPr lang="en-GB" dirty="0" smtClean="0"/>
              <a:t>case when @</a:t>
            </a:r>
            <a:r>
              <a:rPr lang="en-GB" dirty="0" err="1" smtClean="0"/>
              <a:t>EEType</a:t>
            </a:r>
            <a:r>
              <a:rPr lang="en-GB" dirty="0" smtClean="0"/>
              <a:t> = 'R' then </a:t>
            </a:r>
            <a:r>
              <a:rPr lang="en-GB" dirty="0" err="1" smtClean="0"/>
              <a:t>m.resp_empl_uno</a:t>
            </a:r>
            <a:r>
              <a:rPr lang="en-GB" dirty="0" smtClean="0"/>
              <a:t> else </a:t>
            </a:r>
            <a:r>
              <a:rPr lang="en-GB" dirty="0" err="1" smtClean="0"/>
              <a:t>m.bill_empl_uno</a:t>
            </a:r>
            <a:r>
              <a:rPr lang="en-GB" dirty="0" smtClean="0"/>
              <a:t> end = </a:t>
            </a:r>
            <a:r>
              <a:rPr lang="en-GB" dirty="0" err="1" smtClean="0"/>
              <a:t>p.empl_uno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declare @</a:t>
            </a:r>
            <a:r>
              <a:rPr lang="en-GB" dirty="0" err="1" smtClean="0"/>
              <a:t>StartPeriod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</a:t>
            </a:r>
            <a:r>
              <a:rPr lang="en-GB" dirty="0" err="1" smtClean="0"/>
              <a:t>StartPeriod</a:t>
            </a:r>
            <a:r>
              <a:rPr lang="en-GB" dirty="0" smtClean="0"/>
              <a:t> = 200801</a:t>
            </a:r>
          </a:p>
          <a:p>
            <a:endParaRPr lang="en-GB" dirty="0" smtClean="0"/>
          </a:p>
          <a:p>
            <a:r>
              <a:rPr lang="en-GB" dirty="0" smtClean="0"/>
              <a:t>declare @</a:t>
            </a:r>
            <a:r>
              <a:rPr lang="en-GB" dirty="0" err="1" smtClean="0"/>
              <a:t>CurrentPeriod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</a:t>
            </a:r>
            <a:r>
              <a:rPr lang="en-GB" dirty="0" err="1" smtClean="0"/>
              <a:t>CurrentPeriod</a:t>
            </a:r>
            <a:r>
              <a:rPr lang="en-GB" dirty="0" smtClean="0"/>
              <a:t> = 200807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select sum(case when period = @</a:t>
            </a:r>
            <a:r>
              <a:rPr lang="en-GB" dirty="0" err="1" smtClean="0"/>
              <a:t>CurrentPeriod</a:t>
            </a:r>
            <a:r>
              <a:rPr lang="en-GB" dirty="0" smtClean="0"/>
              <a:t> then </a:t>
            </a:r>
            <a:r>
              <a:rPr lang="en-GB" dirty="0" err="1" smtClean="0"/>
              <a:t>billed_amt</a:t>
            </a:r>
            <a:r>
              <a:rPr lang="en-GB" dirty="0" smtClean="0"/>
              <a:t> else 0 end) as Period,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billed_amt</a:t>
            </a:r>
            <a:r>
              <a:rPr lang="en-GB" dirty="0" smtClean="0"/>
              <a:t>) as YTD</a:t>
            </a:r>
          </a:p>
          <a:p>
            <a:endParaRPr lang="en-GB" dirty="0" smtClean="0"/>
          </a:p>
          <a:p>
            <a:r>
              <a:rPr lang="en-GB" dirty="0" smtClean="0"/>
              <a:t>from </a:t>
            </a:r>
            <a:r>
              <a:rPr lang="en-GB" dirty="0" err="1" smtClean="0"/>
              <a:t>cdt_disb</a:t>
            </a:r>
            <a:endParaRPr lang="en-GB" dirty="0" smtClean="0"/>
          </a:p>
          <a:p>
            <a:r>
              <a:rPr lang="en-GB" dirty="0" smtClean="0"/>
              <a:t>where period between @</a:t>
            </a:r>
            <a:r>
              <a:rPr lang="en-GB" dirty="0" err="1" smtClean="0"/>
              <a:t>StartPeriod</a:t>
            </a:r>
            <a:r>
              <a:rPr lang="en-GB" dirty="0" smtClean="0"/>
              <a:t> and @</a:t>
            </a:r>
            <a:r>
              <a:rPr lang="en-GB" dirty="0" err="1" smtClean="0"/>
              <a:t>CurrentPeriod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declare @</a:t>
            </a:r>
            <a:r>
              <a:rPr lang="en-GB" dirty="0" err="1" smtClean="0"/>
              <a:t>PeriodType</a:t>
            </a:r>
            <a:r>
              <a:rPr lang="en-GB" dirty="0" smtClean="0"/>
              <a:t> char(1)</a:t>
            </a:r>
          </a:p>
          <a:p>
            <a:r>
              <a:rPr lang="en-GB" dirty="0" smtClean="0"/>
              <a:t>set @</a:t>
            </a:r>
            <a:r>
              <a:rPr lang="en-GB" dirty="0" err="1" smtClean="0"/>
              <a:t>PeriodType</a:t>
            </a:r>
            <a:r>
              <a:rPr lang="en-GB" dirty="0" smtClean="0"/>
              <a:t> = 'P'</a:t>
            </a:r>
          </a:p>
          <a:p>
            <a:endParaRPr lang="en-GB" dirty="0" smtClean="0"/>
          </a:p>
          <a:p>
            <a:r>
              <a:rPr lang="en-GB" dirty="0" smtClean="0"/>
              <a:t>declare @</a:t>
            </a:r>
            <a:r>
              <a:rPr lang="en-GB" dirty="0" err="1" smtClean="0"/>
              <a:t>StartPeriod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</a:t>
            </a:r>
            <a:r>
              <a:rPr lang="en-GB" dirty="0" err="1" smtClean="0"/>
              <a:t>StartPeriod</a:t>
            </a:r>
            <a:r>
              <a:rPr lang="en-GB" dirty="0" smtClean="0"/>
              <a:t> = 200801</a:t>
            </a:r>
          </a:p>
          <a:p>
            <a:endParaRPr lang="en-GB" dirty="0" smtClean="0"/>
          </a:p>
          <a:p>
            <a:r>
              <a:rPr lang="en-GB" dirty="0" smtClean="0"/>
              <a:t>declare @</a:t>
            </a:r>
            <a:r>
              <a:rPr lang="en-GB" dirty="0" err="1" smtClean="0"/>
              <a:t>CurrentPeriod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</a:t>
            </a:r>
            <a:r>
              <a:rPr lang="en-GB" dirty="0" err="1" smtClean="0"/>
              <a:t>CurrentPeriod</a:t>
            </a:r>
            <a:r>
              <a:rPr lang="en-GB" dirty="0" smtClean="0"/>
              <a:t> = 200807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select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billed_amt</a:t>
            </a:r>
            <a:r>
              <a:rPr lang="en-GB" dirty="0" smtClean="0"/>
              <a:t>) as Total</a:t>
            </a:r>
          </a:p>
          <a:p>
            <a:endParaRPr lang="en-GB" dirty="0" smtClean="0"/>
          </a:p>
          <a:p>
            <a:r>
              <a:rPr lang="en-GB" dirty="0" smtClean="0"/>
              <a:t>from </a:t>
            </a:r>
            <a:r>
              <a:rPr lang="en-GB" dirty="0" err="1" smtClean="0"/>
              <a:t>cdt_disb</a:t>
            </a:r>
            <a:endParaRPr lang="en-GB" dirty="0" smtClean="0"/>
          </a:p>
          <a:p>
            <a:r>
              <a:rPr lang="en-GB" dirty="0" smtClean="0"/>
              <a:t>where period between case when @</a:t>
            </a:r>
            <a:r>
              <a:rPr lang="en-GB" dirty="0" err="1" smtClean="0"/>
              <a:t>PeriodType</a:t>
            </a:r>
            <a:r>
              <a:rPr lang="en-GB" dirty="0" smtClean="0"/>
              <a:t> = 'Y' then @</a:t>
            </a:r>
            <a:r>
              <a:rPr lang="en-GB" dirty="0" err="1" smtClean="0"/>
              <a:t>StartPeriod</a:t>
            </a:r>
            <a:r>
              <a:rPr lang="en-GB" dirty="0" smtClean="0"/>
              <a:t> else @</a:t>
            </a:r>
            <a:r>
              <a:rPr lang="en-GB" dirty="0" err="1" smtClean="0"/>
              <a:t>CurrentPeriod</a:t>
            </a:r>
            <a:r>
              <a:rPr lang="en-GB" dirty="0" smtClean="0"/>
              <a:t> end</a:t>
            </a:r>
          </a:p>
          <a:p>
            <a:r>
              <a:rPr lang="en-GB" dirty="0" smtClean="0"/>
              <a:t>    and @</a:t>
            </a:r>
            <a:r>
              <a:rPr lang="en-GB" dirty="0" err="1" smtClean="0"/>
              <a:t>CurrentPeriod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 of Grouping Expression (also used</a:t>
            </a:r>
            <a:r>
              <a:rPr lang="en-GB" baseline="0" dirty="0" smtClean="0"/>
              <a:t> for displaying the name)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Highest (parent) level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=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/>
              <a:t>Parameters!EEType.Value</a:t>
            </a:r>
            <a:r>
              <a:rPr lang="en-GB" dirty="0" smtClean="0"/>
              <a:t>="B",</a:t>
            </a:r>
          </a:p>
          <a:p>
            <a:pPr lvl="1"/>
            <a:r>
              <a:rPr lang="en-GB" dirty="0" err="1" smtClean="0"/>
              <a:t>Fields!responsible.Value</a:t>
            </a:r>
            <a:r>
              <a:rPr lang="en-GB" dirty="0" smtClean="0"/>
              <a:t>,</a:t>
            </a:r>
          </a:p>
          <a:p>
            <a:pPr lvl="1"/>
            <a:r>
              <a:rPr lang="en-GB" dirty="0" err="1" smtClean="0"/>
              <a:t>Fields!billing.Value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Lower level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=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/>
              <a:t>Parameters!EEType.Value</a:t>
            </a:r>
            <a:r>
              <a:rPr lang="en-GB" dirty="0" smtClean="0"/>
              <a:t>="B",</a:t>
            </a:r>
          </a:p>
          <a:p>
            <a:pPr lvl="1"/>
            <a:r>
              <a:rPr lang="en-GB" dirty="0" err="1" smtClean="0"/>
              <a:t>Fields!billing.Value</a:t>
            </a:r>
            <a:r>
              <a:rPr lang="en-GB" dirty="0" smtClean="0"/>
              <a:t>,</a:t>
            </a:r>
          </a:p>
          <a:p>
            <a:pPr lvl="1"/>
            <a:r>
              <a:rPr lang="en-GB" dirty="0" err="1" smtClean="0"/>
              <a:t>Fields!responsible.Value</a:t>
            </a:r>
            <a:r>
              <a:rPr lang="en-GB" dirty="0" smtClean="0"/>
              <a:t>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Example of Grouping Expression (also used</a:t>
            </a:r>
            <a:r>
              <a:rPr lang="en-GB" baseline="0" dirty="0" smtClean="0"/>
              <a:t> for displaying the name)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Highest (parent) level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=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/>
              <a:t>Parameters!EEType.Value</a:t>
            </a:r>
            <a:r>
              <a:rPr lang="en-GB" dirty="0" smtClean="0"/>
              <a:t>="B",</a:t>
            </a:r>
          </a:p>
          <a:p>
            <a:pPr lvl="1"/>
            <a:r>
              <a:rPr lang="en-GB" dirty="0" err="1" smtClean="0"/>
              <a:t>Fields!responsible.Value</a:t>
            </a:r>
            <a:r>
              <a:rPr lang="en-GB" dirty="0" smtClean="0"/>
              <a:t>,</a:t>
            </a:r>
          </a:p>
          <a:p>
            <a:pPr lvl="1"/>
            <a:r>
              <a:rPr lang="en-GB" dirty="0" err="1" smtClean="0"/>
              <a:t>Fields!billing.Value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Lower level</a:t>
            </a:r>
          </a:p>
          <a:p>
            <a:endParaRPr lang="en-GB" dirty="0" smtClean="0"/>
          </a:p>
          <a:p>
            <a:pPr lvl="1"/>
            <a:r>
              <a:rPr lang="en-GB" dirty="0" smtClean="0"/>
              <a:t>=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/>
              <a:t>Parameters!EEType.Value</a:t>
            </a:r>
            <a:r>
              <a:rPr lang="en-GB" dirty="0" smtClean="0"/>
              <a:t>="B",</a:t>
            </a:r>
          </a:p>
          <a:p>
            <a:pPr lvl="1"/>
            <a:r>
              <a:rPr lang="en-GB" dirty="0" err="1" smtClean="0"/>
              <a:t>Fields!billing.Value</a:t>
            </a:r>
            <a:r>
              <a:rPr lang="en-GB" dirty="0" smtClean="0"/>
              <a:t>,</a:t>
            </a:r>
          </a:p>
          <a:p>
            <a:pPr lvl="1"/>
            <a:r>
              <a:rPr lang="en-GB" dirty="0" err="1" smtClean="0"/>
              <a:t>Fields!responsible.Value</a:t>
            </a:r>
            <a:r>
              <a:rPr lang="en-GB" dirty="0" smtClean="0"/>
              <a:t>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CREATE function [</a:t>
            </a:r>
            <a:r>
              <a:rPr lang="en-GB" dirty="0" err="1" smtClean="0"/>
              <a:t>dbo</a:t>
            </a:r>
            <a:r>
              <a:rPr lang="en-GB" dirty="0" smtClean="0"/>
              <a:t>].[</a:t>
            </a:r>
            <a:r>
              <a:rPr lang="en-GB" dirty="0" err="1" smtClean="0"/>
              <a:t>ReturnPeriod</a:t>
            </a:r>
            <a:r>
              <a:rPr lang="en-GB" dirty="0" smtClean="0"/>
              <a:t>](@period char(6),@Retrieve char(1))</a:t>
            </a:r>
          </a:p>
          <a:p>
            <a:r>
              <a:rPr lang="en-GB" dirty="0" smtClean="0"/>
              <a:t>-- @Retrieve F = First Period, Z=Zero Period, L= 12 months ago; assumes 12 period in year</a:t>
            </a:r>
          </a:p>
          <a:p>
            <a:r>
              <a:rPr lang="en-GB" dirty="0" smtClean="0"/>
              <a:t>returns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as begin</a:t>
            </a:r>
          </a:p>
          <a:p>
            <a:endParaRPr lang="en-GB" dirty="0" smtClean="0"/>
          </a:p>
          <a:p>
            <a:r>
              <a:rPr lang="en-GB" dirty="0" smtClean="0"/>
              <a:t>	declare</a:t>
            </a:r>
          </a:p>
          <a:p>
            <a:r>
              <a:rPr lang="en-GB" dirty="0" smtClean="0"/>
              <a:t>		@Return </a:t>
            </a:r>
            <a:r>
              <a:rPr lang="en-GB" dirty="0" err="1" smtClean="0"/>
              <a:t>int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	if @Retrieve = 'F'</a:t>
            </a:r>
          </a:p>
          <a:p>
            <a:r>
              <a:rPr lang="en-GB" dirty="0" smtClean="0"/>
              <a:t>	begin</a:t>
            </a:r>
          </a:p>
          <a:p>
            <a:r>
              <a:rPr lang="en-GB" dirty="0" smtClean="0"/>
              <a:t>		set @Return = (floor(@period/100)*100)+1</a:t>
            </a:r>
          </a:p>
          <a:p>
            <a:r>
              <a:rPr lang="en-GB" dirty="0" smtClean="0"/>
              <a:t>	end</a:t>
            </a:r>
          </a:p>
          <a:p>
            <a:endParaRPr lang="en-GB" dirty="0" smtClean="0"/>
          </a:p>
          <a:p>
            <a:r>
              <a:rPr lang="en-GB" dirty="0" smtClean="0"/>
              <a:t>	if @Retrieve = 'Z'</a:t>
            </a:r>
          </a:p>
          <a:p>
            <a:r>
              <a:rPr lang="en-GB" dirty="0" smtClean="0"/>
              <a:t>	begin</a:t>
            </a:r>
          </a:p>
          <a:p>
            <a:r>
              <a:rPr lang="en-GB" dirty="0" smtClean="0"/>
              <a:t>		set @Return = (floor(@period/100)*100)</a:t>
            </a:r>
          </a:p>
          <a:p>
            <a:r>
              <a:rPr lang="en-GB" dirty="0" smtClean="0"/>
              <a:t>	end</a:t>
            </a:r>
          </a:p>
          <a:p>
            <a:endParaRPr lang="en-GB" dirty="0" smtClean="0"/>
          </a:p>
          <a:p>
            <a:r>
              <a:rPr lang="en-GB" dirty="0" smtClean="0"/>
              <a:t>	if @Retrieve = 'L'</a:t>
            </a:r>
          </a:p>
          <a:p>
            <a:r>
              <a:rPr lang="en-GB" dirty="0" smtClean="0"/>
              <a:t>	begin</a:t>
            </a:r>
          </a:p>
          <a:p>
            <a:r>
              <a:rPr lang="en-GB" dirty="0" smtClean="0"/>
              <a:t>		set @Return = case when convert(</a:t>
            </a:r>
            <a:r>
              <a:rPr lang="en-GB" dirty="0" err="1" smtClean="0"/>
              <a:t>int</a:t>
            </a:r>
            <a:r>
              <a:rPr lang="en-GB" dirty="0" smtClean="0"/>
              <a:t>,(substring(convert(char(6),@period),5,2))) = 12 then</a:t>
            </a:r>
          </a:p>
          <a:p>
            <a:r>
              <a:rPr lang="en-GB" dirty="0" smtClean="0"/>
              <a:t>		                    (floor(@period/100)*100)+1</a:t>
            </a:r>
          </a:p>
          <a:p>
            <a:r>
              <a:rPr lang="en-GB" dirty="0" smtClean="0"/>
              <a:t>		                    else (((@period/100)-1) * 100) + convert(</a:t>
            </a:r>
            <a:r>
              <a:rPr lang="en-GB" dirty="0" err="1" smtClean="0"/>
              <a:t>int</a:t>
            </a:r>
            <a:r>
              <a:rPr lang="en-GB" dirty="0" smtClean="0"/>
              <a:t>,(substring(convert(char(6),@period),5,2))) + 1</a:t>
            </a:r>
          </a:p>
          <a:p>
            <a:r>
              <a:rPr lang="en-GB" dirty="0" smtClean="0"/>
              <a:t>                       end</a:t>
            </a:r>
          </a:p>
          <a:p>
            <a:r>
              <a:rPr lang="en-GB" dirty="0" smtClean="0"/>
              <a:t>	end</a:t>
            </a:r>
          </a:p>
          <a:p>
            <a:endParaRPr lang="en-GB" dirty="0" smtClean="0"/>
          </a:p>
          <a:p>
            <a:r>
              <a:rPr lang="en-GB" dirty="0" smtClean="0"/>
              <a:t>	return @Return</a:t>
            </a:r>
          </a:p>
          <a:p>
            <a:endParaRPr lang="en-GB" dirty="0" smtClean="0"/>
          </a:p>
          <a:p>
            <a:r>
              <a:rPr lang="en-GB" dirty="0" smtClean="0"/>
              <a:t>End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--</a:t>
            </a:r>
            <a:r>
              <a:rPr lang="en-GB" baseline="0" dirty="0" smtClean="0"/>
              <a:t> For testing</a:t>
            </a:r>
          </a:p>
          <a:p>
            <a:endParaRPr lang="en-GB" baseline="0" dirty="0" smtClean="0"/>
          </a:p>
          <a:p>
            <a:endParaRPr lang="en-GB" dirty="0" smtClean="0"/>
          </a:p>
          <a:p>
            <a:r>
              <a:rPr lang="en-GB" dirty="0" smtClean="0"/>
              <a:t>declare @Period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@Period = 201405</a:t>
            </a:r>
          </a:p>
          <a:p>
            <a:endParaRPr lang="en-GB" dirty="0" smtClean="0"/>
          </a:p>
          <a:p>
            <a:r>
              <a:rPr lang="en-GB" dirty="0" smtClean="0"/>
              <a:t>select </a:t>
            </a:r>
          </a:p>
          <a:p>
            <a:r>
              <a:rPr lang="en-GB" dirty="0" smtClean="0"/>
              <a:t>@Period as Period,</a:t>
            </a:r>
          </a:p>
          <a:p>
            <a:r>
              <a:rPr lang="en-GB" dirty="0" err="1" smtClean="0"/>
              <a:t>dbo.ReturnPeriod</a:t>
            </a:r>
            <a:r>
              <a:rPr lang="en-GB" dirty="0" smtClean="0"/>
              <a:t>(@</a:t>
            </a:r>
            <a:r>
              <a:rPr lang="en-GB" dirty="0" err="1" smtClean="0"/>
              <a:t>Period,'L</a:t>
            </a:r>
            <a:r>
              <a:rPr lang="en-GB" dirty="0" smtClean="0"/>
              <a:t>') as </a:t>
            </a:r>
            <a:r>
              <a:rPr lang="en-GB" dirty="0" err="1" smtClean="0"/>
              <a:t>YearAgo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dbo.ReturnPeriod</a:t>
            </a:r>
            <a:r>
              <a:rPr lang="en-GB" dirty="0" smtClean="0"/>
              <a:t>(@</a:t>
            </a:r>
            <a:r>
              <a:rPr lang="en-GB" dirty="0" err="1" smtClean="0"/>
              <a:t>Period,'F</a:t>
            </a:r>
            <a:r>
              <a:rPr lang="en-GB" dirty="0" smtClean="0"/>
              <a:t>') as Start,</a:t>
            </a:r>
          </a:p>
          <a:p>
            <a:r>
              <a:rPr lang="en-GB" dirty="0" err="1" smtClean="0"/>
              <a:t>dbo.ReturnPeriod</a:t>
            </a:r>
            <a:r>
              <a:rPr lang="en-GB" dirty="0" smtClean="0"/>
              <a:t>(@</a:t>
            </a:r>
            <a:r>
              <a:rPr lang="en-GB" dirty="0" err="1" smtClean="0"/>
              <a:t>Period,'Z</a:t>
            </a:r>
            <a:r>
              <a:rPr lang="en-GB" dirty="0" smtClean="0"/>
              <a:t>') as Zero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the following we only want to group by Department</a:t>
            </a:r>
            <a:r>
              <a:rPr lang="en-GB" baseline="0" dirty="0" smtClean="0"/>
              <a:t> and Profit Centre; however the query forces us to group by PERIOD (</a:t>
            </a:r>
            <a:r>
              <a:rPr lang="en-GB" baseline="0" dirty="0" err="1" smtClean="0"/>
              <a:t>tn.period</a:t>
            </a:r>
            <a:r>
              <a:rPr lang="en-GB" baseline="0" dirty="0" smtClean="0"/>
              <a:t>) due to the use of PERIOD in the sub queries). By writing  into a # table and then querying back at the level we do want to group on then we can eliminate the issue. 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declare @period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set @period = 200810 </a:t>
            </a:r>
          </a:p>
          <a:p>
            <a:r>
              <a:rPr lang="en-GB" dirty="0" smtClean="0"/>
              <a:t>declare @</a:t>
            </a:r>
            <a:r>
              <a:rPr lang="en-GB" dirty="0" err="1" smtClean="0"/>
              <a:t>startyr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r>
              <a:rPr lang="en-GB" dirty="0" smtClean="0"/>
              <a:t>declare @</a:t>
            </a:r>
            <a:r>
              <a:rPr lang="en-GB" dirty="0" err="1" smtClean="0"/>
              <a:t>lyperiod</a:t>
            </a:r>
            <a:r>
              <a:rPr lang="en-GB" dirty="0" smtClean="0"/>
              <a:t> </a:t>
            </a:r>
            <a:r>
              <a:rPr lang="en-GB" dirty="0" err="1" smtClean="0"/>
              <a:t>int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set @</a:t>
            </a:r>
            <a:r>
              <a:rPr lang="en-GB" dirty="0" err="1" smtClean="0"/>
              <a:t>startyr</a:t>
            </a:r>
            <a:r>
              <a:rPr lang="en-GB" dirty="0" smtClean="0"/>
              <a:t> = FLOOR(@period/100)*100 + 1</a:t>
            </a:r>
          </a:p>
          <a:p>
            <a:r>
              <a:rPr lang="en-GB" dirty="0" smtClean="0"/>
              <a:t>set @</a:t>
            </a:r>
            <a:r>
              <a:rPr lang="en-GB" dirty="0" err="1" smtClean="0"/>
              <a:t>lyperiod</a:t>
            </a:r>
            <a:r>
              <a:rPr lang="en-GB" dirty="0" smtClean="0"/>
              <a:t> = FLOOR(@period/100-1)*100 + substring(convert(char(6),@period),5,2)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select d.dept_code,d.DEPT_NAME,dg1.GROUP_DESC, dg1.group_code,</a:t>
            </a:r>
          </a:p>
          <a:p>
            <a:r>
              <a:rPr lang="en-GB" dirty="0" smtClean="0"/>
              <a:t>SUM(CASE WHEN TN.PERIOD = @period THEN BILL_CREDIT_AMT ELSE 0 END) AS </a:t>
            </a:r>
            <a:r>
              <a:rPr lang="en-GB" dirty="0" err="1" smtClean="0"/>
              <a:t>MonthBilled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THEN BILL_CREDIT_AMT ELSE 0 END) AS </a:t>
            </a:r>
            <a:r>
              <a:rPr lang="en-GB" dirty="0" err="1" smtClean="0"/>
              <a:t>YearBilled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smtClean="0"/>
              <a:t>SUM(CASE WHEN TN.PERIOD = @period THEN TOBILL_AMT ELSE 0 END) AS </a:t>
            </a:r>
            <a:r>
              <a:rPr lang="en-GB" dirty="0" err="1" smtClean="0"/>
              <a:t>MonthToBill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 THEN TOBILL_AMT ELSE 0 END) AS </a:t>
            </a:r>
            <a:r>
              <a:rPr lang="en-GB" dirty="0" err="1" smtClean="0"/>
              <a:t>YearToBill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smtClean="0"/>
              <a:t>SUM(CASE WHEN TN.PERIOD = @period THEN BILLED_HRS ELSE 0 END) AS </a:t>
            </a:r>
            <a:r>
              <a:rPr lang="en-GB" dirty="0" err="1" smtClean="0"/>
              <a:t>MonthBilledHrs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THEN BILLED_HRS ELSE 0 END) AS </a:t>
            </a:r>
            <a:r>
              <a:rPr lang="en-GB" dirty="0" err="1" smtClean="0"/>
              <a:t>YearBilledHrs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smtClean="0"/>
              <a:t>SUM(CASE WHEN TN.PERIOD = @period THEN TOBILL_HRS ELSE 0 END) AS </a:t>
            </a:r>
            <a:r>
              <a:rPr lang="en-GB" dirty="0" err="1" smtClean="0"/>
              <a:t>MonthToBillHrs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THEN TOBILL_HRS ELSE 0 END) AS </a:t>
            </a:r>
            <a:r>
              <a:rPr lang="en-GB" dirty="0" err="1" smtClean="0"/>
              <a:t>YearToBillHrs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smtClean="0"/>
              <a:t>SUM(CASE WHEN TN.PERIOD = @period THEN BASE_AMT ELSE 0 END) AS </a:t>
            </a:r>
            <a:r>
              <a:rPr lang="en-GB" dirty="0" err="1" smtClean="0"/>
              <a:t>MonthBase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THEN BASE_AMT ELSE 0 END) AS </a:t>
            </a:r>
            <a:r>
              <a:rPr lang="en-GB" dirty="0" err="1" smtClean="0"/>
              <a:t>YearBase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smtClean="0"/>
              <a:t>SUM(CASE WHEN TN.PERIOD = @period THEN BASE_HRS ELSE 0 END) AS </a:t>
            </a:r>
            <a:r>
              <a:rPr lang="en-GB" dirty="0" err="1" smtClean="0"/>
              <a:t>MonthBaseHrs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SUM(CASE WHEN TN.PERIOD between  @</a:t>
            </a:r>
            <a:r>
              <a:rPr lang="en-GB" dirty="0" err="1" smtClean="0"/>
              <a:t>startyr</a:t>
            </a:r>
            <a:r>
              <a:rPr lang="en-GB" dirty="0" smtClean="0"/>
              <a:t> and @period  THEN BASE_HRS ELSE 0 END) AS </a:t>
            </a:r>
            <a:r>
              <a:rPr lang="en-GB" dirty="0" err="1" smtClean="0"/>
              <a:t>YearBaseHrs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isnull</a:t>
            </a:r>
            <a:r>
              <a:rPr lang="en-GB" dirty="0" smtClean="0"/>
              <a:t>((select SUM(</a:t>
            </a:r>
            <a:r>
              <a:rPr lang="en-GB" dirty="0" err="1" smtClean="0"/>
              <a:t>billable_amt</a:t>
            </a:r>
            <a:r>
              <a:rPr lang="en-GB" dirty="0" smtClean="0"/>
              <a:t>) from TBM_PERSNL_BUD b </a:t>
            </a:r>
          </a:p>
          <a:p>
            <a:r>
              <a:rPr lang="en-GB" dirty="0" smtClean="0"/>
              <a:t>join HBM_PERSNL p on </a:t>
            </a:r>
            <a:r>
              <a:rPr lang="en-GB" dirty="0" err="1" smtClean="0"/>
              <a:t>b.EMPL_UNO</a:t>
            </a:r>
            <a:r>
              <a:rPr lang="en-GB" dirty="0" smtClean="0"/>
              <a:t>=</a:t>
            </a:r>
            <a:r>
              <a:rPr lang="en-GB" dirty="0" err="1" smtClean="0"/>
              <a:t>p.empl_uno</a:t>
            </a:r>
            <a:endParaRPr lang="en-GB" dirty="0" smtClean="0"/>
          </a:p>
          <a:p>
            <a:r>
              <a:rPr lang="en-GB" dirty="0" smtClean="0"/>
              <a:t>where </a:t>
            </a:r>
            <a:r>
              <a:rPr lang="en-GB" dirty="0" err="1" smtClean="0"/>
              <a:t>b.PERIOD</a:t>
            </a:r>
            <a:r>
              <a:rPr lang="en-GB" dirty="0" smtClean="0"/>
              <a:t> = @period and </a:t>
            </a:r>
            <a:r>
              <a:rPr lang="en-GB" dirty="0" err="1" smtClean="0"/>
              <a:t>p.DEPT</a:t>
            </a:r>
            <a:r>
              <a:rPr lang="en-GB" dirty="0" smtClean="0"/>
              <a:t>=</a:t>
            </a:r>
            <a:r>
              <a:rPr lang="en-GB" dirty="0" err="1" smtClean="0"/>
              <a:t>tn.DEPT</a:t>
            </a:r>
            <a:r>
              <a:rPr lang="en-GB" dirty="0" smtClean="0"/>
              <a:t>),0) as </a:t>
            </a:r>
            <a:r>
              <a:rPr lang="en-GB" dirty="0" err="1" smtClean="0"/>
              <a:t>MonthBudget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err="1" smtClean="0"/>
              <a:t>isnull</a:t>
            </a:r>
            <a:r>
              <a:rPr lang="en-GB" dirty="0" smtClean="0"/>
              <a:t>((select SUM(</a:t>
            </a:r>
            <a:r>
              <a:rPr lang="en-GB" dirty="0" err="1" smtClean="0"/>
              <a:t>billable_amt</a:t>
            </a:r>
            <a:r>
              <a:rPr lang="en-GB" dirty="0" smtClean="0"/>
              <a:t>) from TBM_PERSNL_BUD b </a:t>
            </a:r>
          </a:p>
          <a:p>
            <a:r>
              <a:rPr lang="en-GB" dirty="0" smtClean="0"/>
              <a:t>join HBM_PERSNL p on </a:t>
            </a:r>
            <a:r>
              <a:rPr lang="en-GB" dirty="0" err="1" smtClean="0"/>
              <a:t>b.EMPL_UNO</a:t>
            </a:r>
            <a:r>
              <a:rPr lang="en-GB" dirty="0" smtClean="0"/>
              <a:t>=</a:t>
            </a:r>
            <a:r>
              <a:rPr lang="en-GB" dirty="0" err="1" smtClean="0"/>
              <a:t>p.empl_uno</a:t>
            </a:r>
            <a:endParaRPr lang="en-GB" dirty="0" smtClean="0"/>
          </a:p>
          <a:p>
            <a:r>
              <a:rPr lang="en-GB" dirty="0" smtClean="0"/>
              <a:t>where </a:t>
            </a:r>
            <a:r>
              <a:rPr lang="en-GB" dirty="0" err="1" smtClean="0"/>
              <a:t>b.PERIOD</a:t>
            </a:r>
            <a:r>
              <a:rPr lang="en-GB" dirty="0" smtClean="0"/>
              <a:t> between @</a:t>
            </a:r>
            <a:r>
              <a:rPr lang="en-GB" dirty="0" err="1" smtClean="0"/>
              <a:t>startyr</a:t>
            </a:r>
            <a:r>
              <a:rPr lang="en-GB" dirty="0" smtClean="0"/>
              <a:t> and @period and </a:t>
            </a:r>
            <a:r>
              <a:rPr lang="en-GB" dirty="0" err="1" smtClean="0"/>
              <a:t>p.DEPT</a:t>
            </a:r>
            <a:r>
              <a:rPr lang="en-GB" dirty="0" smtClean="0"/>
              <a:t>=</a:t>
            </a:r>
            <a:r>
              <a:rPr lang="en-GB" dirty="0" err="1" smtClean="0"/>
              <a:t>tn.DEPT</a:t>
            </a:r>
            <a:r>
              <a:rPr lang="en-GB" dirty="0" smtClean="0"/>
              <a:t>),0) as </a:t>
            </a:r>
            <a:r>
              <a:rPr lang="en-GB" dirty="0" err="1" smtClean="0"/>
              <a:t>YearBudget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r>
              <a:rPr lang="en-GB" dirty="0" err="1" smtClean="0"/>
              <a:t>isnull</a:t>
            </a:r>
            <a:r>
              <a:rPr lang="en-GB" dirty="0" smtClean="0"/>
              <a:t>((select SUM(CREDIT_AMOUNT) from </a:t>
            </a:r>
            <a:r>
              <a:rPr lang="en-GB" dirty="0" err="1" smtClean="0"/>
              <a:t>blh_paid_fees</a:t>
            </a:r>
            <a:r>
              <a:rPr lang="en-GB" dirty="0" smtClean="0"/>
              <a:t> </a:t>
            </a:r>
            <a:r>
              <a:rPr lang="en-GB" dirty="0" err="1" smtClean="0"/>
              <a:t>pf</a:t>
            </a:r>
            <a:r>
              <a:rPr lang="en-GB" dirty="0" smtClean="0"/>
              <a:t> </a:t>
            </a:r>
          </a:p>
          <a:p>
            <a:r>
              <a:rPr lang="en-GB" dirty="0" smtClean="0"/>
              <a:t>join HBM_PERSNL p on </a:t>
            </a:r>
            <a:r>
              <a:rPr lang="en-GB" dirty="0" err="1" smtClean="0"/>
              <a:t>pf.tk_EMPL_UNO</a:t>
            </a:r>
            <a:r>
              <a:rPr lang="en-GB" dirty="0" smtClean="0"/>
              <a:t>=</a:t>
            </a:r>
            <a:r>
              <a:rPr lang="en-GB" dirty="0" err="1" smtClean="0"/>
              <a:t>p.empl_uno</a:t>
            </a:r>
            <a:endParaRPr lang="en-GB" dirty="0" smtClean="0"/>
          </a:p>
          <a:p>
            <a:r>
              <a:rPr lang="en-GB" dirty="0" smtClean="0"/>
              <a:t>join ACL_TRAN_TYPE </a:t>
            </a:r>
            <a:r>
              <a:rPr lang="en-GB" dirty="0" err="1" smtClean="0"/>
              <a:t>att</a:t>
            </a:r>
            <a:r>
              <a:rPr lang="en-GB" dirty="0" smtClean="0"/>
              <a:t> on </a:t>
            </a:r>
            <a:r>
              <a:rPr lang="en-GB" dirty="0" err="1" smtClean="0"/>
              <a:t>pf.TRAN_TYPE</a:t>
            </a:r>
            <a:r>
              <a:rPr lang="en-GB" dirty="0" smtClean="0"/>
              <a:t>=</a:t>
            </a:r>
            <a:r>
              <a:rPr lang="en-GB" dirty="0" err="1" smtClean="0"/>
              <a:t>att.TRAN_TYPE</a:t>
            </a:r>
            <a:endParaRPr lang="en-GB" dirty="0" smtClean="0"/>
          </a:p>
          <a:p>
            <a:r>
              <a:rPr lang="en-GB" dirty="0" smtClean="0"/>
              <a:t>where </a:t>
            </a:r>
            <a:r>
              <a:rPr lang="en-GB" dirty="0" err="1" smtClean="0"/>
              <a:t>pf.PERIOD</a:t>
            </a:r>
            <a:r>
              <a:rPr lang="en-GB" dirty="0" smtClean="0"/>
              <a:t> = @period and </a:t>
            </a:r>
            <a:r>
              <a:rPr lang="en-GB" dirty="0" err="1" smtClean="0"/>
              <a:t>p.DEPT</a:t>
            </a:r>
            <a:r>
              <a:rPr lang="en-GB" dirty="0" smtClean="0"/>
              <a:t>=</a:t>
            </a:r>
            <a:r>
              <a:rPr lang="en-GB" dirty="0" err="1" smtClean="0"/>
              <a:t>tn.DEPT</a:t>
            </a:r>
            <a:r>
              <a:rPr lang="en-GB" dirty="0" smtClean="0"/>
              <a:t> and </a:t>
            </a:r>
            <a:r>
              <a:rPr lang="en-GB" dirty="0" err="1" smtClean="0"/>
              <a:t>att.REAL_CLASS</a:t>
            </a:r>
            <a:r>
              <a:rPr lang="en-GB" dirty="0" smtClean="0"/>
              <a:t>= 'W'),0) as </a:t>
            </a:r>
            <a:r>
              <a:rPr lang="en-GB" dirty="0" err="1" smtClean="0"/>
              <a:t>MonthWO</a:t>
            </a:r>
            <a:r>
              <a:rPr lang="en-GB" dirty="0" smtClean="0"/>
              <a:t>,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err="1" smtClean="0"/>
              <a:t>isnull</a:t>
            </a:r>
            <a:r>
              <a:rPr lang="en-GB" dirty="0" smtClean="0"/>
              <a:t>((select SUM(CREDIT_AMOUNT) from </a:t>
            </a:r>
            <a:r>
              <a:rPr lang="en-GB" dirty="0" err="1" smtClean="0"/>
              <a:t>blh_paid_fees</a:t>
            </a:r>
            <a:r>
              <a:rPr lang="en-GB" dirty="0" smtClean="0"/>
              <a:t> </a:t>
            </a:r>
            <a:r>
              <a:rPr lang="en-GB" dirty="0" err="1" smtClean="0"/>
              <a:t>pf</a:t>
            </a:r>
            <a:r>
              <a:rPr lang="en-GB" dirty="0" smtClean="0"/>
              <a:t> </a:t>
            </a:r>
          </a:p>
          <a:p>
            <a:r>
              <a:rPr lang="en-GB" dirty="0" smtClean="0"/>
              <a:t>join HBM_PERSNL p on </a:t>
            </a:r>
            <a:r>
              <a:rPr lang="en-GB" dirty="0" err="1" smtClean="0"/>
              <a:t>pf.tk_EMPL_UNO</a:t>
            </a:r>
            <a:r>
              <a:rPr lang="en-GB" dirty="0" smtClean="0"/>
              <a:t>=</a:t>
            </a:r>
            <a:r>
              <a:rPr lang="en-GB" dirty="0" err="1" smtClean="0"/>
              <a:t>p.empl_uno</a:t>
            </a:r>
            <a:endParaRPr lang="en-GB" dirty="0" smtClean="0"/>
          </a:p>
          <a:p>
            <a:r>
              <a:rPr lang="en-GB" dirty="0" smtClean="0"/>
              <a:t>join ACL_TRAN_TYPE </a:t>
            </a:r>
            <a:r>
              <a:rPr lang="en-GB" dirty="0" err="1" smtClean="0"/>
              <a:t>att</a:t>
            </a:r>
            <a:r>
              <a:rPr lang="en-GB" dirty="0" smtClean="0"/>
              <a:t> on </a:t>
            </a:r>
            <a:r>
              <a:rPr lang="en-GB" dirty="0" err="1" smtClean="0"/>
              <a:t>pf.TRAN_TYPE</a:t>
            </a:r>
            <a:r>
              <a:rPr lang="en-GB" dirty="0" smtClean="0"/>
              <a:t>=</a:t>
            </a:r>
            <a:r>
              <a:rPr lang="en-GB" dirty="0" err="1" smtClean="0"/>
              <a:t>att.TRAN_TYPE</a:t>
            </a:r>
            <a:endParaRPr lang="en-GB" dirty="0" smtClean="0"/>
          </a:p>
          <a:p>
            <a:r>
              <a:rPr lang="en-GB" dirty="0" smtClean="0"/>
              <a:t>where </a:t>
            </a:r>
            <a:r>
              <a:rPr lang="en-GB" dirty="0" err="1" smtClean="0"/>
              <a:t>pf.PERIOD</a:t>
            </a:r>
            <a:r>
              <a:rPr lang="en-GB" dirty="0" smtClean="0"/>
              <a:t> between  @period and @</a:t>
            </a:r>
            <a:r>
              <a:rPr lang="en-GB" dirty="0" err="1" smtClean="0"/>
              <a:t>startyr</a:t>
            </a:r>
            <a:r>
              <a:rPr lang="en-GB" dirty="0" smtClean="0"/>
              <a:t> and </a:t>
            </a:r>
            <a:r>
              <a:rPr lang="en-GB" dirty="0" err="1" smtClean="0"/>
              <a:t>p.DEPT</a:t>
            </a:r>
            <a:r>
              <a:rPr lang="en-GB" dirty="0" smtClean="0"/>
              <a:t>=</a:t>
            </a:r>
            <a:r>
              <a:rPr lang="en-GB" dirty="0" err="1" smtClean="0"/>
              <a:t>tn.DEPT</a:t>
            </a:r>
            <a:r>
              <a:rPr lang="en-GB" dirty="0" smtClean="0"/>
              <a:t> and </a:t>
            </a:r>
            <a:r>
              <a:rPr lang="en-GB" dirty="0" err="1" smtClean="0"/>
              <a:t>att.REAL_CLASS</a:t>
            </a:r>
            <a:r>
              <a:rPr lang="en-GB" dirty="0" smtClean="0"/>
              <a:t>= 'W'),0) as </a:t>
            </a:r>
            <a:r>
              <a:rPr lang="en-GB" dirty="0" err="1" smtClean="0"/>
              <a:t>YearWO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into #</a:t>
            </a:r>
            <a:r>
              <a:rPr lang="en-GB" dirty="0" err="1" smtClean="0"/>
              <a:t>ttt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from BLH_BILLED_FEES </a:t>
            </a:r>
            <a:r>
              <a:rPr lang="en-GB" dirty="0" err="1" smtClean="0"/>
              <a:t>tn</a:t>
            </a:r>
            <a:endParaRPr lang="en-GB" dirty="0" smtClean="0"/>
          </a:p>
          <a:p>
            <a:r>
              <a:rPr lang="en-GB" dirty="0" smtClean="0"/>
              <a:t>JOIN HBM_PERSNL P ON </a:t>
            </a:r>
            <a:r>
              <a:rPr lang="en-GB" dirty="0" err="1" smtClean="0"/>
              <a:t>tn.TK_EMPL_UNO</a:t>
            </a:r>
            <a:r>
              <a:rPr lang="en-GB" dirty="0" smtClean="0"/>
              <a:t>=P.EMPL_UNO</a:t>
            </a:r>
          </a:p>
          <a:p>
            <a:r>
              <a:rPr lang="en-GB" dirty="0" smtClean="0"/>
              <a:t>join </a:t>
            </a:r>
            <a:r>
              <a:rPr lang="en-GB" dirty="0" err="1" smtClean="0"/>
              <a:t>hbl_dept</a:t>
            </a:r>
            <a:r>
              <a:rPr lang="en-GB" dirty="0" smtClean="0"/>
              <a:t> d on P.DEPT= </a:t>
            </a:r>
            <a:r>
              <a:rPr lang="en-GB" dirty="0" err="1" smtClean="0"/>
              <a:t>d.dept_code</a:t>
            </a:r>
            <a:endParaRPr lang="en-GB" dirty="0" smtClean="0"/>
          </a:p>
          <a:p>
            <a:r>
              <a:rPr lang="en-GB" dirty="0" smtClean="0"/>
              <a:t>join GLA_DEPT_GRP dg on </a:t>
            </a:r>
            <a:r>
              <a:rPr lang="en-GB" dirty="0" err="1" smtClean="0"/>
              <a:t>d.DEPT_CODE</a:t>
            </a:r>
            <a:r>
              <a:rPr lang="en-GB" dirty="0" smtClean="0"/>
              <a:t>=</a:t>
            </a:r>
            <a:r>
              <a:rPr lang="en-GB" dirty="0" err="1" smtClean="0"/>
              <a:t>dg.dept</a:t>
            </a:r>
            <a:r>
              <a:rPr lang="en-GB" dirty="0" smtClean="0"/>
              <a:t> </a:t>
            </a:r>
          </a:p>
          <a:p>
            <a:r>
              <a:rPr lang="en-GB" dirty="0" smtClean="0"/>
              <a:t>join GLL_DEPTGR dg1 on </a:t>
            </a:r>
            <a:r>
              <a:rPr lang="en-GB" dirty="0" err="1" smtClean="0"/>
              <a:t>dg.GROUP_CODE</a:t>
            </a:r>
            <a:r>
              <a:rPr lang="en-GB" dirty="0" smtClean="0"/>
              <a:t>=dg1.group_code</a:t>
            </a:r>
          </a:p>
          <a:p>
            <a:r>
              <a:rPr lang="en-GB" dirty="0" smtClean="0"/>
              <a:t>where PERIOD between @</a:t>
            </a:r>
            <a:r>
              <a:rPr lang="en-GB" dirty="0" err="1" smtClean="0"/>
              <a:t>startyr</a:t>
            </a:r>
            <a:r>
              <a:rPr lang="en-GB" dirty="0" smtClean="0"/>
              <a:t> and @period</a:t>
            </a:r>
          </a:p>
          <a:p>
            <a:r>
              <a:rPr lang="en-GB" dirty="0" smtClean="0"/>
              <a:t>group by d.dept_code,d.DEPT_NAME,dg1.GROUP_DESC,dg1.group_code,tn.period,tn.dept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select 'ALL' as [All],</a:t>
            </a:r>
            <a:r>
              <a:rPr lang="en-GB" dirty="0" err="1" smtClean="0"/>
              <a:t>dept_code</a:t>
            </a:r>
            <a:r>
              <a:rPr lang="en-GB" dirty="0" smtClean="0"/>
              <a:t>, </a:t>
            </a:r>
            <a:r>
              <a:rPr lang="en-GB" dirty="0" err="1" smtClean="0"/>
              <a:t>dept_name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group_desc,group_code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MonthBilled</a:t>
            </a:r>
            <a:r>
              <a:rPr lang="en-GB" dirty="0" smtClean="0"/>
              <a:t>) as </a:t>
            </a:r>
            <a:r>
              <a:rPr lang="en-GB" dirty="0" err="1" smtClean="0"/>
              <a:t>MonthBilled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YearBilled</a:t>
            </a:r>
            <a:r>
              <a:rPr lang="en-GB" dirty="0" smtClean="0"/>
              <a:t>) as </a:t>
            </a:r>
            <a:r>
              <a:rPr lang="en-GB" dirty="0" err="1" smtClean="0"/>
              <a:t>YearBilled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MonthToBill</a:t>
            </a:r>
            <a:r>
              <a:rPr lang="en-GB" dirty="0" smtClean="0"/>
              <a:t>) as </a:t>
            </a:r>
            <a:r>
              <a:rPr lang="en-GB" dirty="0" err="1" smtClean="0"/>
              <a:t>MonthToBill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YearToBill</a:t>
            </a:r>
            <a:r>
              <a:rPr lang="en-GB" dirty="0" smtClean="0"/>
              <a:t>) as </a:t>
            </a:r>
            <a:r>
              <a:rPr lang="en-GB" dirty="0" err="1" smtClean="0"/>
              <a:t>YearToBill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MonthBilledHrs</a:t>
            </a:r>
            <a:r>
              <a:rPr lang="en-GB" dirty="0" smtClean="0"/>
              <a:t>) as </a:t>
            </a:r>
            <a:r>
              <a:rPr lang="en-GB" dirty="0" err="1" smtClean="0"/>
              <a:t>MonthBilledHrs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YearBilledHrs</a:t>
            </a:r>
            <a:r>
              <a:rPr lang="en-GB" dirty="0" smtClean="0"/>
              <a:t>) as </a:t>
            </a:r>
            <a:r>
              <a:rPr lang="en-GB" dirty="0" err="1" smtClean="0"/>
              <a:t>YearBilledHrs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MonthToBillHrs</a:t>
            </a:r>
            <a:r>
              <a:rPr lang="en-GB" dirty="0" smtClean="0"/>
              <a:t>) as </a:t>
            </a:r>
            <a:r>
              <a:rPr lang="en-GB" dirty="0" err="1" smtClean="0"/>
              <a:t>MonthToBillHrs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YearToBillHrs</a:t>
            </a:r>
            <a:r>
              <a:rPr lang="en-GB" dirty="0" smtClean="0"/>
              <a:t>) as </a:t>
            </a:r>
            <a:r>
              <a:rPr lang="en-GB" dirty="0" err="1" smtClean="0"/>
              <a:t>YearoBillHrs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MonthBase</a:t>
            </a:r>
            <a:r>
              <a:rPr lang="en-GB" dirty="0" smtClean="0"/>
              <a:t>) as </a:t>
            </a:r>
            <a:r>
              <a:rPr lang="en-GB" dirty="0" err="1" smtClean="0"/>
              <a:t>MonthBase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YearBase</a:t>
            </a:r>
            <a:r>
              <a:rPr lang="en-GB" dirty="0" smtClean="0"/>
              <a:t>) as </a:t>
            </a:r>
            <a:r>
              <a:rPr lang="en-GB" dirty="0" err="1" smtClean="0"/>
              <a:t>YearBase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MonthBaseHrs</a:t>
            </a:r>
            <a:r>
              <a:rPr lang="en-GB" dirty="0" smtClean="0"/>
              <a:t>) as </a:t>
            </a:r>
            <a:r>
              <a:rPr lang="en-GB" dirty="0" err="1" smtClean="0"/>
              <a:t>MonthBaseHrs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SUM(</a:t>
            </a:r>
            <a:r>
              <a:rPr lang="en-GB" dirty="0" err="1" smtClean="0"/>
              <a:t>YearBaseHrs</a:t>
            </a:r>
            <a:r>
              <a:rPr lang="en-GB" dirty="0" smtClean="0"/>
              <a:t>) as </a:t>
            </a:r>
            <a:r>
              <a:rPr lang="en-GB" dirty="0" err="1" smtClean="0"/>
              <a:t>YearBaseHrs</a:t>
            </a:r>
            <a:r>
              <a:rPr lang="en-GB" dirty="0" smtClean="0"/>
              <a:t>,</a:t>
            </a:r>
          </a:p>
          <a:p>
            <a:r>
              <a:rPr lang="en-GB" dirty="0" smtClean="0"/>
              <a:t>AVG(</a:t>
            </a:r>
            <a:r>
              <a:rPr lang="en-GB" dirty="0" err="1" smtClean="0"/>
              <a:t>MonthBudget</a:t>
            </a:r>
            <a:r>
              <a:rPr lang="en-GB" dirty="0" smtClean="0"/>
              <a:t>) as </a:t>
            </a:r>
            <a:r>
              <a:rPr lang="en-GB" dirty="0" err="1" smtClean="0"/>
              <a:t>MonthBudget</a:t>
            </a:r>
            <a:r>
              <a:rPr lang="en-GB" dirty="0" smtClean="0"/>
              <a:t>,</a:t>
            </a:r>
          </a:p>
          <a:p>
            <a:r>
              <a:rPr lang="en-GB" dirty="0" smtClean="0"/>
              <a:t>AVG(</a:t>
            </a:r>
            <a:r>
              <a:rPr lang="en-GB" dirty="0" err="1" smtClean="0"/>
              <a:t>YearBudget</a:t>
            </a:r>
            <a:r>
              <a:rPr lang="en-GB" dirty="0" smtClean="0"/>
              <a:t>) as </a:t>
            </a:r>
            <a:r>
              <a:rPr lang="en-GB" dirty="0" err="1" smtClean="0"/>
              <a:t>YearBudget</a:t>
            </a:r>
            <a:r>
              <a:rPr lang="en-GB" dirty="0" smtClean="0"/>
              <a:t>,</a:t>
            </a:r>
          </a:p>
          <a:p>
            <a:r>
              <a:rPr lang="en-GB" dirty="0" smtClean="0"/>
              <a:t>AVG(</a:t>
            </a:r>
            <a:r>
              <a:rPr lang="en-GB" dirty="0" err="1" smtClean="0"/>
              <a:t>MonthWO</a:t>
            </a:r>
            <a:r>
              <a:rPr lang="en-GB" dirty="0" smtClean="0"/>
              <a:t>) as </a:t>
            </a:r>
            <a:r>
              <a:rPr lang="en-GB" dirty="0" err="1" smtClean="0"/>
              <a:t>MonthWO</a:t>
            </a:r>
            <a:r>
              <a:rPr lang="en-GB" dirty="0" smtClean="0"/>
              <a:t>,</a:t>
            </a:r>
          </a:p>
          <a:p>
            <a:r>
              <a:rPr lang="en-GB" dirty="0" smtClean="0"/>
              <a:t>AVG(</a:t>
            </a:r>
            <a:r>
              <a:rPr lang="en-GB" dirty="0" err="1" smtClean="0"/>
              <a:t>YearWO</a:t>
            </a:r>
            <a:r>
              <a:rPr lang="en-GB" dirty="0" smtClean="0"/>
              <a:t>) as </a:t>
            </a:r>
            <a:r>
              <a:rPr lang="en-GB" dirty="0" err="1" smtClean="0"/>
              <a:t>YearWO</a:t>
            </a:r>
            <a:endParaRPr lang="en-GB" dirty="0" smtClean="0"/>
          </a:p>
          <a:p>
            <a:r>
              <a:rPr lang="en-GB" dirty="0" smtClean="0"/>
              <a:t> from #</a:t>
            </a:r>
            <a:r>
              <a:rPr lang="en-GB" dirty="0" err="1" smtClean="0"/>
              <a:t>ttt</a:t>
            </a:r>
            <a:endParaRPr lang="en-GB" dirty="0" smtClean="0"/>
          </a:p>
          <a:p>
            <a:r>
              <a:rPr lang="en-GB" dirty="0" smtClean="0"/>
              <a:t>group by </a:t>
            </a:r>
            <a:r>
              <a:rPr lang="en-GB" dirty="0" err="1" smtClean="0"/>
              <a:t>dept_code</a:t>
            </a:r>
            <a:r>
              <a:rPr lang="en-GB" dirty="0" smtClean="0"/>
              <a:t>, </a:t>
            </a:r>
            <a:r>
              <a:rPr lang="en-GB" dirty="0" err="1" smtClean="0"/>
              <a:t>dept_name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group_desc,group_code</a:t>
            </a:r>
            <a:endParaRPr lang="en-GB" dirty="0" smtClean="0"/>
          </a:p>
          <a:p>
            <a:r>
              <a:rPr lang="en-GB" dirty="0" smtClean="0"/>
              <a:t>order by </a:t>
            </a:r>
            <a:r>
              <a:rPr lang="en-GB" dirty="0" err="1" smtClean="0"/>
              <a:t>dept_code</a:t>
            </a:r>
            <a:r>
              <a:rPr lang="en-GB" dirty="0" smtClean="0"/>
              <a:t>, </a:t>
            </a:r>
            <a:r>
              <a:rPr lang="en-GB" dirty="0" err="1" smtClean="0"/>
              <a:t>dept_name</a:t>
            </a:r>
            <a:r>
              <a:rPr lang="en-GB" dirty="0" smtClean="0"/>
              <a:t>,</a:t>
            </a:r>
          </a:p>
          <a:p>
            <a:r>
              <a:rPr lang="en-GB" dirty="0" err="1" smtClean="0"/>
              <a:t>group_desc,group_code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F24FA-430A-4D82-882B-7A7C5009C52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563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23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267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56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709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999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002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364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790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6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183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59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405F5-F25B-4247-A778-27A200EB33BD}" type="datetimeFigureOut">
              <a:rPr lang="en-GB" smtClean="0"/>
              <a:t>19/06/2014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E596AF-6688-4DE4-8411-2169FA9031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109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://msdn.microsoft.com/en-us/library/ms152835.aspx" TargetMode="Externa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stackoverflow.com/questions/11285923/tablix-repeat-header-rows-on-each-page-not-working-report-builder-3-0" TargetMode="Externa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illiameduardo.com/development/ssrs/ssrs-divide-by-zero-error/" TargetMode="Externa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ndystokesconsulting.com/" TargetMode="External"/><Relationship Id="rId2" Type="http://schemas.openxmlformats.org/officeDocument/2006/relationships/hyperlink" Target="mailto:andy@andystokesconsulting.co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72816"/>
            <a:ext cx="7772400" cy="3839491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00CC"/>
                </a:solidFill>
              </a:rPr>
              <a:t>AEUC Webinar</a:t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>SSRS and Aderant Expert</a:t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sz="3100" dirty="0" smtClean="0">
                <a:solidFill>
                  <a:srgbClr val="0066FF"/>
                </a:solidFill>
              </a:rPr>
              <a:t>A free ‘How To’ webinar for members of the </a:t>
            </a:r>
            <a:br>
              <a:rPr lang="en-GB" sz="3100" dirty="0" smtClean="0">
                <a:solidFill>
                  <a:srgbClr val="0066FF"/>
                </a:solidFill>
              </a:rPr>
            </a:br>
            <a:r>
              <a:rPr lang="en-GB" sz="3100" dirty="0" smtClean="0">
                <a:solidFill>
                  <a:srgbClr val="0066FF"/>
                </a:solidFill>
              </a:rPr>
              <a:t>Aderant Expert User </a:t>
            </a:r>
            <a:r>
              <a:rPr lang="en-GB" sz="3100" dirty="0" smtClean="0">
                <a:solidFill>
                  <a:srgbClr val="0066FF"/>
                </a:solidFill>
              </a:rPr>
              <a:t>Community</a:t>
            </a:r>
            <a:br>
              <a:rPr lang="en-GB" sz="3100" dirty="0" smtClean="0">
                <a:solidFill>
                  <a:srgbClr val="0066FF"/>
                </a:solidFill>
              </a:rPr>
            </a:br>
            <a:r>
              <a:rPr lang="en-GB" sz="3100" dirty="0">
                <a:solidFill>
                  <a:srgbClr val="0066FF"/>
                </a:solidFill>
              </a:rPr>
              <a:t/>
            </a:r>
            <a:br>
              <a:rPr lang="en-GB" sz="3100" dirty="0">
                <a:solidFill>
                  <a:srgbClr val="0066FF"/>
                </a:solidFill>
              </a:rPr>
            </a:br>
            <a:endParaRPr lang="en-GB" sz="3100" dirty="0">
              <a:solidFill>
                <a:srgbClr val="0000CC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116" y="606869"/>
            <a:ext cx="1261768" cy="3565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006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</a:t>
            </a:r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pic>
        <p:nvPicPr>
          <p:cNvPr id="2050" name="Picture 2" descr="C:\Users\Andy\AppData\Local\Microsoft\Windows\Temporary Internet Files\Content.IE5\MXT77361\MC90044157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086" y="4797152"/>
            <a:ext cx="1352798" cy="105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81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751905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en-GB" dirty="0" smtClean="0"/>
              <a:t>SSRS is free and in use at the vast majority of MS-SQL sites</a:t>
            </a:r>
          </a:p>
          <a:p>
            <a:pPr marL="285750" indent="-285750">
              <a:buBlip>
                <a:blip r:embed="rId3"/>
              </a:buBlip>
            </a:pPr>
            <a:endParaRPr lang="en-GB" dirty="0" smtClean="0"/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SSRS skills more commonly available than legacy skills – Expert </a:t>
            </a:r>
            <a:r>
              <a:rPr lang="en-GB" dirty="0" smtClean="0"/>
              <a:t>Report </a:t>
            </a:r>
            <a:r>
              <a:rPr lang="en-GB" dirty="0" smtClean="0"/>
              <a:t>Writer</a:t>
            </a:r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Skilled SSRS people may often know nothing about Expert or Legal</a:t>
            </a:r>
          </a:p>
          <a:p>
            <a:pPr marL="285750" indent="-285750">
              <a:buBlip>
                <a:blip r:embed="rId3"/>
              </a:buBlip>
            </a:pPr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SSRS has some deficiencies, which even Expert handles!</a:t>
            </a:r>
          </a:p>
          <a:p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The Expert data structure can pose some challenges which can seemingly often require duplication of code and effort</a:t>
            </a:r>
          </a:p>
          <a:p>
            <a:endParaRPr lang="en-GB" dirty="0" smtClean="0"/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This can be mitigated by use of parameters, T-SQL and Expert</a:t>
            </a:r>
          </a:p>
          <a:p>
            <a:pPr lvl="1"/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This webinar is intended to pass on some common tips and tricks that I’ve learned over the years …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0" y="1006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Positioning</a:t>
            </a:r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33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751905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en-GB" dirty="0" smtClean="0"/>
              <a:t>The presentation will be circulated to all attendees</a:t>
            </a:r>
          </a:p>
          <a:p>
            <a:pPr marL="285750" indent="-285750">
              <a:buBlip>
                <a:blip r:embed="rId3"/>
              </a:buBlip>
            </a:pPr>
            <a:endParaRPr lang="en-GB" dirty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Script examples will be included within the slide notes – look for:</a:t>
            </a:r>
          </a:p>
          <a:p>
            <a:pPr marL="285750" indent="-285750">
              <a:buBlip>
                <a:blip r:embed="rId3"/>
              </a:buBlip>
            </a:pPr>
            <a:endParaRPr lang="en-GB" dirty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POP files will also be included</a:t>
            </a:r>
          </a:p>
          <a:p>
            <a:pPr marL="285750" indent="-285750">
              <a:buBlip>
                <a:blip r:embed="rId3"/>
              </a:buBlip>
            </a:pPr>
            <a:endParaRPr lang="en-GB" dirty="0"/>
          </a:p>
          <a:p>
            <a:pPr marL="285750" indent="-285750">
              <a:buBlip>
                <a:blip r:embed="rId3"/>
              </a:buBlip>
            </a:pPr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If anyone has any questions, please ask as we go along …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0" y="1006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Notes</a:t>
            </a:r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2365931"/>
            <a:ext cx="400799" cy="303308"/>
          </a:xfrm>
          <a:prstGeom prst="rect">
            <a:avLst/>
          </a:prstGeom>
          <a:effectLst>
            <a:glow rad="50800">
              <a:srgbClr val="99CCFF"/>
            </a:glow>
          </a:effectLst>
        </p:spPr>
      </p:pic>
    </p:spTree>
    <p:extLst>
      <p:ext uri="{BB962C8B-B14F-4D97-AF65-F5344CB8AC3E}">
        <p14:creationId xmlns:p14="http://schemas.microsoft.com/office/powerpoint/2010/main" val="325737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751905"/>
            <a:ext cx="79208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en-GB" dirty="0" smtClean="0"/>
              <a:t>Launching parameterized SSRS reports from Expert forms</a:t>
            </a:r>
          </a:p>
          <a:p>
            <a:pPr marL="285750" indent="-285750">
              <a:buBlip>
                <a:blip r:embed="rId3"/>
              </a:buBlip>
            </a:pPr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The use of SQL to create multi search parameters</a:t>
            </a:r>
          </a:p>
          <a:p>
            <a:r>
              <a:rPr lang="en-GB" dirty="0" smtClean="0"/>
              <a:t> </a:t>
            </a:r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Using parameters to:</a:t>
            </a:r>
            <a:br>
              <a:rPr lang="en-GB" dirty="0" smtClean="0"/>
            </a:br>
            <a:endParaRPr lang="en-GB" dirty="0" smtClean="0"/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Dynamically modify dataset </a:t>
            </a:r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Change the grouping and sort orders</a:t>
            </a:r>
            <a:br>
              <a:rPr lang="en-GB" dirty="0" smtClean="0"/>
            </a:br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The use of SQL user defined functions in dataset queries</a:t>
            </a:r>
          </a:p>
          <a:p>
            <a:pPr marL="285750" indent="-285750">
              <a:buBlip>
                <a:blip r:embed="rId3"/>
              </a:buBlip>
            </a:pPr>
            <a:endParaRPr lang="en-GB" dirty="0" smtClean="0"/>
          </a:p>
          <a:p>
            <a:pPr marL="285750" indent="-285750">
              <a:buBlip>
                <a:blip r:embed="rId3"/>
              </a:buBlip>
            </a:pPr>
            <a:r>
              <a:rPr lang="en-GB" dirty="0" smtClean="0"/>
              <a:t>Odds and </a:t>
            </a:r>
            <a:r>
              <a:rPr lang="en-GB" dirty="0" smtClean="0"/>
              <a:t>Sods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0" y="1006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Topics</a:t>
            </a:r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44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36004" y="1006913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Launching </a:t>
            </a:r>
            <a:r>
              <a:rPr lang="en-GB" dirty="0">
                <a:solidFill>
                  <a:srgbClr val="0000CC"/>
                </a:solidFill>
                <a:latin typeface="Trebuchet MS" panose="020B0603020202020204" pitchFamily="34" charset="0"/>
              </a:rPr>
              <a:t>parameterized SSRS reports from Expert forms</a:t>
            </a: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0110"/>
              </p:ext>
            </p:extLst>
          </p:nvPr>
        </p:nvGraphicFramePr>
        <p:xfrm>
          <a:off x="1524000" y="1756400"/>
          <a:ext cx="6096000" cy="276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Function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SSRS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Expert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Storing Parameters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URL launching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Pre-defined lookups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Formats (Screen; Excel; PDF; Word)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Drill Downs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Yes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722515" y="4627002"/>
            <a:ext cx="7920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en-GB" dirty="0" smtClean="0"/>
              <a:t>Lets look at the best of all worlds:</a:t>
            </a:r>
            <a:br>
              <a:rPr lang="en-GB" dirty="0" smtClean="0"/>
            </a:br>
            <a:endParaRPr lang="en-GB" dirty="0" smtClean="0"/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Modifying </a:t>
            </a:r>
            <a:r>
              <a:rPr lang="en-GB" dirty="0" smtClean="0"/>
              <a:t>an Expert Form to launch an SSRS Report, using Expert Lookups</a:t>
            </a:r>
          </a:p>
          <a:p>
            <a:pPr marL="742950" lvl="1" indent="-285750">
              <a:buBlip>
                <a:blip r:embed="rId3"/>
              </a:buBlip>
            </a:pPr>
            <a:r>
              <a:rPr lang="en-GB" dirty="0" smtClean="0"/>
              <a:t>Using Experts parameter sets to store our SSRS </a:t>
            </a:r>
            <a:r>
              <a:rPr lang="en-GB" dirty="0" smtClean="0"/>
              <a:t>parameters</a:t>
            </a:r>
            <a:endParaRPr lang="en-GB" dirty="0" smtClean="0"/>
          </a:p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 smtClean="0"/>
          </a:p>
        </p:txBody>
      </p:sp>
      <p:pic>
        <p:nvPicPr>
          <p:cNvPr id="10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453" y="5740318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70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50" y="3967178"/>
            <a:ext cx="90004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Blip>
                <a:blip r:embed="rId4"/>
              </a:buBlip>
            </a:pPr>
            <a:r>
              <a:rPr lang="en-GB" u="sng" dirty="0" smtClean="0"/>
              <a:t>Hide</a:t>
            </a:r>
            <a:r>
              <a:rPr lang="en-GB" dirty="0" smtClean="0"/>
              <a:t> – Report Group, Queue Printer, GRS Info, Print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u="sng" dirty="0" smtClean="0"/>
              <a:t>Add</a:t>
            </a:r>
            <a:r>
              <a:rPr lang="en-GB" dirty="0" smtClean="0"/>
              <a:t> – Your parameters (Expert lookups, in body of form)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u="sng" dirty="0" smtClean="0"/>
              <a:t>Add</a:t>
            </a:r>
            <a:r>
              <a:rPr lang="en-GB" dirty="0" smtClean="0"/>
              <a:t> – A new Button (“Run”/”Print” </a:t>
            </a:r>
            <a:r>
              <a:rPr lang="en-GB" dirty="0" err="1" smtClean="0"/>
              <a:t>etc</a:t>
            </a:r>
            <a:r>
              <a:rPr lang="en-GB" dirty="0" smtClean="0"/>
              <a:t>) to execute script to build SSRS URL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Usually launch the report via the Shell Command invoking internet explorer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URL = Note the use of %2f in the place of </a:t>
            </a:r>
            <a:r>
              <a:rPr lang="en-GB" dirty="0" smtClean="0"/>
              <a:t>spaces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Think about data types; UNOs or CODES strings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For details about constructing SSRS URLs:</a:t>
            </a:r>
          </a:p>
          <a:p>
            <a:pPr lvl="3"/>
            <a:r>
              <a:rPr lang="en-GB" dirty="0" smtClean="0">
                <a:hlinkClick r:id="rId5"/>
              </a:rPr>
              <a:t>http</a:t>
            </a:r>
            <a:r>
              <a:rPr lang="en-GB" dirty="0">
                <a:hlinkClick r:id="rId5"/>
              </a:rPr>
              <a:t>://</a:t>
            </a:r>
            <a:r>
              <a:rPr lang="en-GB" dirty="0" smtClean="0">
                <a:hlinkClick r:id="rId5"/>
              </a:rPr>
              <a:t>msdn.microsoft.com/en-us/library/ms152835.aspx</a:t>
            </a:r>
            <a:endParaRPr lang="en-GB" dirty="0" smtClean="0"/>
          </a:p>
          <a:p>
            <a:pPr lvl="1"/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1006913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Launching </a:t>
            </a:r>
            <a:r>
              <a:rPr lang="en-GB" dirty="0">
                <a:solidFill>
                  <a:srgbClr val="0000CC"/>
                </a:solidFill>
                <a:latin typeface="Trebuchet MS" panose="020B0603020202020204" pitchFamily="34" charset="0"/>
              </a:rPr>
              <a:t>parameterized SSRS reports from Expert forms</a:t>
            </a: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6" y="1375396"/>
            <a:ext cx="4821188" cy="2591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9637" y="1988840"/>
            <a:ext cx="5127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020272" y="2564904"/>
            <a:ext cx="1800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Sample POP file will be included with </a:t>
            </a:r>
            <a:r>
              <a:rPr lang="en-GB" dirty="0" smtClean="0">
                <a:solidFill>
                  <a:schemeClr val="accent1">
                    <a:lumMod val="75000"/>
                  </a:schemeClr>
                </a:solidFill>
              </a:rPr>
              <a:t>presentation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00" y="4725144"/>
            <a:ext cx="512763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596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751905"/>
            <a:ext cx="792088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4"/>
              </a:buBlip>
            </a:pPr>
            <a:r>
              <a:rPr lang="en-GB" dirty="0" smtClean="0"/>
              <a:t>SSRS reports may have multiple parameters, many of which consist of data from SQL queries. SQL queries that ‘feed’ parameters may themselves receive parameters.</a:t>
            </a:r>
          </a:p>
          <a:p>
            <a:pPr marL="285750" indent="-285750">
              <a:buBlip>
                <a:blip r:embed="rId4"/>
              </a:buBlip>
            </a:pPr>
            <a:r>
              <a:rPr lang="en-GB" dirty="0" smtClean="0"/>
              <a:t>These queries can be in </a:t>
            </a:r>
            <a:r>
              <a:rPr lang="en-GB" dirty="0"/>
              <a:t>S</a:t>
            </a:r>
            <a:r>
              <a:rPr lang="en-GB" dirty="0" smtClean="0"/>
              <a:t>hared Datasets, depending on SSRS version</a:t>
            </a:r>
          </a:p>
          <a:p>
            <a:pPr marL="285750" indent="-285750">
              <a:buBlip>
                <a:blip r:embed="rId4"/>
              </a:buBlip>
            </a:pPr>
            <a:r>
              <a:rPr lang="en-GB" dirty="0" smtClean="0"/>
              <a:t>Usually one dataset per query i.e. one for Matters, one for Clients, one for Offices etc.</a:t>
            </a:r>
            <a:br>
              <a:rPr lang="en-GB" dirty="0" smtClean="0"/>
            </a:b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</a:t>
            </a:r>
            <a:r>
              <a:rPr lang="en-GB" dirty="0">
                <a:solidFill>
                  <a:srgbClr val="0000CC"/>
                </a:solidFill>
                <a:latin typeface="Trebuchet MS" panose="020B0603020202020204" pitchFamily="34" charset="0"/>
              </a:rPr>
              <a:t>parameters to Dynamically modify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datasets 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</p:txBody>
      </p:sp>
      <p:sp>
        <p:nvSpPr>
          <p:cNvPr id="10" name="Flowchart: Magnetic Disk 9"/>
          <p:cNvSpPr/>
          <p:nvPr/>
        </p:nvSpPr>
        <p:spPr>
          <a:xfrm>
            <a:off x="755576" y="5013176"/>
            <a:ext cx="1226741" cy="720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Dataset</a:t>
            </a:r>
          </a:p>
          <a:p>
            <a:pPr algn="ctr"/>
            <a:r>
              <a:rPr lang="en-GB" dirty="0" smtClean="0"/>
              <a:t>Query</a:t>
            </a:r>
            <a:endParaRPr lang="en-GB" dirty="0"/>
          </a:p>
        </p:txBody>
      </p:sp>
      <p:sp>
        <p:nvSpPr>
          <p:cNvPr id="11" name="Flowchart: Magnetic Disk 10"/>
          <p:cNvSpPr/>
          <p:nvPr/>
        </p:nvSpPr>
        <p:spPr>
          <a:xfrm>
            <a:off x="4788024" y="4869160"/>
            <a:ext cx="1226741" cy="108012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Report</a:t>
            </a:r>
          </a:p>
          <a:p>
            <a:pPr algn="ctr"/>
            <a:r>
              <a:rPr lang="en-GB" dirty="0" smtClean="0"/>
              <a:t>Dataset</a:t>
            </a:r>
          </a:p>
          <a:p>
            <a:pPr algn="ctr"/>
            <a:r>
              <a:rPr lang="en-GB" dirty="0" smtClean="0"/>
              <a:t>Query</a:t>
            </a:r>
            <a:endParaRPr lang="en-GB" dirty="0"/>
          </a:p>
        </p:txBody>
      </p:sp>
      <p:sp>
        <p:nvSpPr>
          <p:cNvPr id="12" name="Flowchart: Magnetic Disk 11"/>
          <p:cNvSpPr/>
          <p:nvPr/>
        </p:nvSpPr>
        <p:spPr>
          <a:xfrm>
            <a:off x="2771800" y="5013176"/>
            <a:ext cx="1226741" cy="720080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Dataset</a:t>
            </a:r>
          </a:p>
          <a:p>
            <a:pPr algn="ctr"/>
            <a:r>
              <a:rPr lang="en-GB" dirty="0" smtClean="0"/>
              <a:t>Query</a:t>
            </a:r>
            <a:endParaRPr lang="en-GB" dirty="0"/>
          </a:p>
        </p:txBody>
      </p:sp>
      <p:sp>
        <p:nvSpPr>
          <p:cNvPr id="13" name="Flowchart: Decision 12"/>
          <p:cNvSpPr/>
          <p:nvPr/>
        </p:nvSpPr>
        <p:spPr>
          <a:xfrm>
            <a:off x="179512" y="3501008"/>
            <a:ext cx="2376264" cy="648072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Parameter</a:t>
            </a:r>
            <a:endParaRPr lang="en-GB" dirty="0"/>
          </a:p>
        </p:txBody>
      </p:sp>
      <p:sp>
        <p:nvSpPr>
          <p:cNvPr id="14" name="Flowchart: Decision 13"/>
          <p:cNvSpPr/>
          <p:nvPr/>
        </p:nvSpPr>
        <p:spPr>
          <a:xfrm>
            <a:off x="2195736" y="3284984"/>
            <a:ext cx="2376264" cy="648072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Parameter</a:t>
            </a:r>
            <a:endParaRPr lang="en-GB" dirty="0"/>
          </a:p>
        </p:txBody>
      </p:sp>
      <p:sp>
        <p:nvSpPr>
          <p:cNvPr id="15" name="Flowchart: Decision 14"/>
          <p:cNvSpPr/>
          <p:nvPr/>
        </p:nvSpPr>
        <p:spPr>
          <a:xfrm>
            <a:off x="4211960" y="3501008"/>
            <a:ext cx="2376264" cy="648072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Parameter</a:t>
            </a:r>
            <a:endParaRPr lang="en-GB" dirty="0"/>
          </a:p>
        </p:txBody>
      </p:sp>
      <p:cxnSp>
        <p:nvCxnSpPr>
          <p:cNvPr id="17" name="Straight Arrow Connector 16"/>
          <p:cNvCxnSpPr>
            <a:stCxn id="13" idx="2"/>
            <a:endCxn id="10" idx="1"/>
          </p:cNvCxnSpPr>
          <p:nvPr/>
        </p:nvCxnSpPr>
        <p:spPr>
          <a:xfrm>
            <a:off x="1367644" y="4149080"/>
            <a:ext cx="1303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4" idx="2"/>
            <a:endCxn id="12" idx="1"/>
          </p:cNvCxnSpPr>
          <p:nvPr/>
        </p:nvCxnSpPr>
        <p:spPr>
          <a:xfrm>
            <a:off x="3383868" y="3933056"/>
            <a:ext cx="1303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15" idx="2"/>
            <a:endCxn id="11" idx="1"/>
          </p:cNvCxnSpPr>
          <p:nvPr/>
        </p:nvCxnSpPr>
        <p:spPr>
          <a:xfrm>
            <a:off x="5400092" y="4149080"/>
            <a:ext cx="1303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0" idx="4"/>
            <a:endCxn id="14" idx="2"/>
          </p:cNvCxnSpPr>
          <p:nvPr/>
        </p:nvCxnSpPr>
        <p:spPr>
          <a:xfrm flipV="1">
            <a:off x="1982317" y="3933056"/>
            <a:ext cx="1401551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12" idx="4"/>
            <a:endCxn id="15" idx="2"/>
          </p:cNvCxnSpPr>
          <p:nvPr/>
        </p:nvCxnSpPr>
        <p:spPr>
          <a:xfrm flipV="1">
            <a:off x="3998541" y="4149080"/>
            <a:ext cx="1401551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lowchart: Document 30"/>
          <p:cNvSpPr/>
          <p:nvPr/>
        </p:nvSpPr>
        <p:spPr>
          <a:xfrm>
            <a:off x="6804248" y="4149080"/>
            <a:ext cx="1800200" cy="1260140"/>
          </a:xfrm>
          <a:prstGeom prst="flowChartDocumen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Output</a:t>
            </a:r>
            <a:endParaRPr lang="en-GB" dirty="0"/>
          </a:p>
        </p:txBody>
      </p:sp>
      <p:cxnSp>
        <p:nvCxnSpPr>
          <p:cNvPr id="32" name="Straight Arrow Connector 31"/>
          <p:cNvCxnSpPr>
            <a:stCxn id="11" idx="4"/>
            <a:endCxn id="31" idx="1"/>
          </p:cNvCxnSpPr>
          <p:nvPr/>
        </p:nvCxnSpPr>
        <p:spPr>
          <a:xfrm flipV="1">
            <a:off x="6014765" y="4779150"/>
            <a:ext cx="789483" cy="63007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646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2420888"/>
            <a:ext cx="792088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Using just one SQL query to retrieve code/description combinations for Matters OR Clients OR Offices etc. 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use of a Context Parameter to control the query</a:t>
            </a:r>
          </a:p>
          <a:p>
            <a:pPr lvl="2"/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Creating Fuzzy parameters i.e. searching for Matter Code OR Matter Description in the same </a:t>
            </a:r>
            <a:r>
              <a:rPr lang="en-GB" dirty="0" smtClean="0"/>
              <a:t>search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Remember that a common data type is returned - INT/STRING, so you may need to use a CONVERT later on</a:t>
            </a: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The </a:t>
            </a:r>
            <a:r>
              <a:rPr lang="en-GB" dirty="0">
                <a:solidFill>
                  <a:srgbClr val="0000CC"/>
                </a:solidFill>
                <a:latin typeface="Trebuchet MS" panose="020B0603020202020204" pitchFamily="34" charset="0"/>
              </a:rPr>
              <a:t>use of SQL to create multi search parameters</a:t>
            </a: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3568" y="1123426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285750" indent="-285750">
              <a:buBlip>
                <a:blip r:embed="rId4"/>
              </a:buBlip>
            </a:pPr>
            <a:r>
              <a:rPr lang="en-GB" dirty="0" smtClean="0"/>
              <a:t>Lets look at:</a:t>
            </a:r>
            <a:br>
              <a:rPr lang="en-GB" dirty="0" smtClean="0"/>
            </a:br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‘Chaining’ parameters to shorten a drop down list of Matters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552960" y="5684742"/>
            <a:ext cx="4789374" cy="369332"/>
            <a:chOff x="1882844" y="5684742"/>
            <a:chExt cx="4789374" cy="369332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2" name="TextBox 11"/>
            <p:cNvSpPr txBox="1"/>
            <p:nvPr/>
          </p:nvSpPr>
          <p:spPr>
            <a:xfrm>
              <a:off x="2283644" y="5684742"/>
              <a:ext cx="43885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Script to all this are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pic>
        <p:nvPicPr>
          <p:cNvPr id="13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1704048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3195307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4741470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2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 want to run a report which includes: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matters Responsible Employee OR 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matters Billing Employee</a:t>
            </a:r>
          </a:p>
          <a:p>
            <a:pPr marL="1200150" lvl="2" indent="-285750">
              <a:buBlip>
                <a:blip r:embed="rId4"/>
              </a:buBlip>
            </a:pPr>
            <a:endParaRPr lang="en-GB" dirty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Let’s see how we can use a parameter to dynamically change the dataset</a:t>
            </a:r>
          </a:p>
          <a:p>
            <a:pPr marL="742950" lvl="1" indent="-285750">
              <a:buBlip>
                <a:blip r:embed="rId4"/>
              </a:buBlip>
            </a:pP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Create Parameter @</a:t>
            </a:r>
            <a:r>
              <a:rPr lang="en-GB" dirty="0" err="1" smtClean="0"/>
              <a:t>EEType</a:t>
            </a:r>
            <a:r>
              <a:rPr lang="en-GB" dirty="0" smtClean="0"/>
              <a:t> where R=Responsible and B = Billing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parameters to dynamically modify a dataset – modified joins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552960" y="5684742"/>
            <a:ext cx="3715810" cy="369332"/>
            <a:chOff x="1882844" y="5684742"/>
            <a:chExt cx="3715810" cy="36933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2283644" y="5684742"/>
              <a:ext cx="33150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Script 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835968" y="4172916"/>
            <a:ext cx="79208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Note </a:t>
            </a:r>
            <a:r>
              <a:rPr lang="en-GB" dirty="0" smtClean="0"/>
              <a:t>that: CASE … END must be completed on either side of an operator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i.e. CASE … END = X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X = CASE …END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CASE … END = CASE … END</a:t>
            </a:r>
          </a:p>
          <a:p>
            <a:pPr lvl="2"/>
            <a:endParaRPr lang="en-GB" dirty="0" smtClean="0"/>
          </a:p>
        </p:txBody>
      </p:sp>
      <p:pic>
        <p:nvPicPr>
          <p:cNvPr id="11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5567" y="3134596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60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 want to run a report which includes values for a range of periods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Year to Date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Current Period</a:t>
            </a:r>
          </a:p>
          <a:p>
            <a:pPr marL="1200150" lvl="2" indent="-285750">
              <a:buBlip>
                <a:blip r:embed="rId4"/>
              </a:buBlip>
            </a:pPr>
            <a:endParaRPr lang="en-GB" dirty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Let’s see how we can use a parameter to dynamically change the dataset</a:t>
            </a:r>
          </a:p>
          <a:p>
            <a:pPr marL="742950" lvl="1" indent="-285750">
              <a:buBlip>
                <a:blip r:embed="rId4"/>
              </a:buBlip>
            </a:pP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Create Parameter @</a:t>
            </a:r>
            <a:r>
              <a:rPr lang="en-GB" dirty="0" err="1" smtClean="0"/>
              <a:t>PeriodType</a:t>
            </a:r>
            <a:r>
              <a:rPr lang="en-GB" dirty="0" smtClean="0"/>
              <a:t> where Y=YTD and C = Current Period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@</a:t>
            </a:r>
            <a:r>
              <a:rPr lang="en-GB" dirty="0" err="1" smtClean="0"/>
              <a:t>StartPeriod</a:t>
            </a:r>
            <a:endParaRPr lang="en-GB" dirty="0" smtClean="0"/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@</a:t>
            </a:r>
            <a:r>
              <a:rPr lang="en-GB" dirty="0" err="1" smtClean="0"/>
              <a:t>CurrentPeriod</a:t>
            </a: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parameters to dynamically modify a dataset – retrieved data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552960" y="5684742"/>
            <a:ext cx="3715810" cy="369332"/>
            <a:chOff x="1882844" y="5684742"/>
            <a:chExt cx="3715810" cy="36933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2283644" y="5684742"/>
              <a:ext cx="33150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Script 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pic>
        <p:nvPicPr>
          <p:cNvPr id="10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4741470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094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 want to run a report which includes just one column with total values for a range of periods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Year to Date OR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Current Period</a:t>
            </a:r>
          </a:p>
          <a:p>
            <a:pPr marL="1200150" lvl="2" indent="-285750">
              <a:buBlip>
                <a:blip r:embed="rId4"/>
              </a:buBlip>
            </a:pPr>
            <a:endParaRPr lang="en-GB" dirty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Let’s see how we can use a parameter to dynamically change the dataset</a:t>
            </a:r>
          </a:p>
          <a:p>
            <a:pPr marL="742950" lvl="1" indent="-285750">
              <a:buBlip>
                <a:blip r:embed="rId4"/>
              </a:buBlip>
            </a:pP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Create Parameter @</a:t>
            </a:r>
            <a:r>
              <a:rPr lang="en-GB" dirty="0" err="1" smtClean="0"/>
              <a:t>PeriodType</a:t>
            </a:r>
            <a:r>
              <a:rPr lang="en-GB" dirty="0" smtClean="0"/>
              <a:t> where Y=YTD and C = Current Period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@</a:t>
            </a:r>
            <a:r>
              <a:rPr lang="en-GB" dirty="0" err="1" smtClean="0"/>
              <a:t>StartPeriod</a:t>
            </a:r>
            <a:endParaRPr lang="en-GB" dirty="0" smtClean="0"/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@</a:t>
            </a:r>
            <a:r>
              <a:rPr lang="en-GB" dirty="0" err="1" smtClean="0"/>
              <a:t>CurrentPeriod</a:t>
            </a:r>
            <a:endParaRPr lang="en-GB" dirty="0" smtClean="0"/>
          </a:p>
          <a:p>
            <a:pPr marL="1657350" lvl="3" indent="-285750">
              <a:buBlip>
                <a:blip r:embed="rId4"/>
              </a:buBlip>
            </a:pPr>
            <a:endParaRPr lang="en-GB" dirty="0"/>
          </a:p>
          <a:p>
            <a:pPr marL="1657350" lvl="3" indent="-285750">
              <a:buBlip>
                <a:blip r:embed="rId4"/>
              </a:buBlip>
            </a:pPr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We’ll come back to Periods later on ...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parameters to dynamically modify a dataset – where clause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552960" y="5684742"/>
            <a:ext cx="3715810" cy="369332"/>
            <a:chOff x="1882844" y="5684742"/>
            <a:chExt cx="3715810" cy="36933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2283644" y="5684742"/>
              <a:ext cx="33150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Script 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pic>
        <p:nvPicPr>
          <p:cNvPr id="1026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964" y="5051089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9691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 want to run a report which includes: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matters Responsible Employee </a:t>
            </a:r>
            <a:r>
              <a:rPr lang="en-GB" dirty="0" smtClean="0"/>
              <a:t>AND </a:t>
            </a:r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matters Billing </a:t>
            </a:r>
            <a:r>
              <a:rPr lang="en-GB" dirty="0" smtClean="0"/>
              <a:t>Employee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But we want to group one within the other, but let the user choose.</a:t>
            </a:r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endParaRPr lang="en-GB" dirty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Let’s see how we can use a parameter to dynamically change </a:t>
            </a:r>
            <a:r>
              <a:rPr lang="en-GB" dirty="0" smtClean="0"/>
              <a:t>grouping</a:t>
            </a:r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/>
              <a:t>Create Parameter @</a:t>
            </a:r>
            <a:r>
              <a:rPr lang="en-GB" dirty="0" err="1"/>
              <a:t>EEType</a:t>
            </a:r>
            <a:r>
              <a:rPr lang="en-GB" dirty="0"/>
              <a:t> where R=Responsible and B = Billing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Create 2 grouping levels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Use IIF to vary the column chosen, based on the @</a:t>
            </a:r>
            <a:r>
              <a:rPr lang="en-GB" dirty="0" err="1" smtClean="0"/>
              <a:t>EEType</a:t>
            </a:r>
            <a:r>
              <a:rPr lang="en-GB" dirty="0" smtClean="0"/>
              <a:t> parameter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Use the same IIF statement to create an expression to display the name or to dynamically change sort orders (or any SSRS attribute)</a:t>
            </a: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parameters to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dynamically change groupings, sorts etc.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552960" y="5684742"/>
            <a:ext cx="4258331" cy="369332"/>
            <a:chOff x="1882844" y="5684742"/>
            <a:chExt cx="4258331" cy="369332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5" name="TextBox 14"/>
            <p:cNvSpPr txBox="1"/>
            <p:nvPr/>
          </p:nvSpPr>
          <p:spPr>
            <a:xfrm>
              <a:off x="2283644" y="5684742"/>
              <a:ext cx="3857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</a:t>
              </a:r>
              <a:r>
                <a:rPr lang="en-GB" dirty="0" smtClean="0">
                  <a:solidFill>
                    <a:srgbClr val="0066FF"/>
                  </a:solidFill>
                </a:rPr>
                <a:t>Expression </a:t>
              </a:r>
              <a:r>
                <a:rPr lang="en-GB" dirty="0" smtClean="0">
                  <a:solidFill>
                    <a:srgbClr val="0066FF"/>
                  </a:solidFill>
                </a:rPr>
                <a:t>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sp>
        <p:nvSpPr>
          <p:cNvPr id="16" name="Rectangle 15"/>
          <p:cNvSpPr/>
          <p:nvPr/>
        </p:nvSpPr>
        <p:spPr>
          <a:xfrm>
            <a:off x="835968" y="417291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  <p:pic>
        <p:nvPicPr>
          <p:cNvPr id="11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5442920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45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Generally used where the same data evaluation needs to be performed multiple times.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An example of this would be to assess if the logged in user has Expert security permissions to view the data. </a:t>
            </a:r>
            <a:r>
              <a:rPr lang="en-GB" dirty="0" smtClean="0"/>
              <a:t>Steps would be:</a:t>
            </a: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Trace the SQL which runs in Expert, remembering that if you are logged in as Privilege = 1, then security code does not execute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Replicate the traced code in a function to return a binary (Y/N, 0/1) against the data row. The binary result would then be used in a WHERE filter.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You will need the UDF to be passed: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The key of the record you wish to assess for security (matter , client, GL account etc.)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The ID of the logged in user.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In </a:t>
            </a:r>
            <a:r>
              <a:rPr lang="en-GB" dirty="0"/>
              <a:t>SSRS this is </a:t>
            </a:r>
            <a:r>
              <a:rPr lang="en-GB" b="1" dirty="0" err="1" smtClean="0"/>
              <a:t>User!UserID</a:t>
            </a:r>
            <a:r>
              <a:rPr lang="en-GB" b="1" dirty="0" smtClean="0"/>
              <a:t> </a:t>
            </a:r>
            <a:r>
              <a:rPr lang="en-GB" dirty="0" smtClean="0"/>
              <a:t>and is domain\</a:t>
            </a:r>
            <a:r>
              <a:rPr lang="en-GB" dirty="0" err="1" smtClean="0"/>
              <a:t>userid</a:t>
            </a:r>
            <a:r>
              <a:rPr lang="en-GB" dirty="0" smtClean="0"/>
              <a:t> so the domain will need stripping before joining to HBM_PERSNL.LOGIN</a:t>
            </a:r>
            <a:endParaRPr lang="en-GB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SQL functions in dataset queries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35968" y="417291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316939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Lets take a look at a much easier UDF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In a report dataset we’ll need to use: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Selected Period, and based on this: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Starting Period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Zero Period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Same Period Last Year + 1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We could code these separately all the time, but it would be easier to use a UDF.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This uses the SQL FLOOR function; very useful when handling Expert Periods</a:t>
            </a: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Using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SQL functions in dataset queries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35968" y="4172916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  <p:grpSp>
        <p:nvGrpSpPr>
          <p:cNvPr id="8" name="Group 7"/>
          <p:cNvGrpSpPr/>
          <p:nvPr/>
        </p:nvGrpSpPr>
        <p:grpSpPr>
          <a:xfrm>
            <a:off x="2552960" y="5684742"/>
            <a:ext cx="4258331" cy="369332"/>
            <a:chOff x="1882844" y="5684742"/>
            <a:chExt cx="4258331" cy="36933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1" name="TextBox 10"/>
            <p:cNvSpPr txBox="1"/>
            <p:nvPr/>
          </p:nvSpPr>
          <p:spPr>
            <a:xfrm>
              <a:off x="2283644" y="5684742"/>
              <a:ext cx="3857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</a:t>
              </a:r>
              <a:r>
                <a:rPr lang="en-GB" dirty="0" smtClean="0">
                  <a:solidFill>
                    <a:srgbClr val="0066FF"/>
                  </a:solidFill>
                </a:rPr>
                <a:t>Expression </a:t>
              </a:r>
              <a:r>
                <a:rPr lang="en-GB" dirty="0" smtClean="0">
                  <a:solidFill>
                    <a:srgbClr val="0066FF"/>
                  </a:solidFill>
                </a:rPr>
                <a:t>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  <p:pic>
        <p:nvPicPr>
          <p:cNvPr id="12" name="Picture 2" descr="C:\Users\Andy\AppData\Local\Microsoft\Windows\Temporary Internet Files\Content.IE5\RYEO39DA\MC900442154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9739" y="4741470"/>
            <a:ext cx="1036484" cy="103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84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When writing a query that uses the TBL_CURR_RATE/TBL_CURR_DATE tables in a sub query to calculate a specific exchange rate then SQL will force you to GROUP BY the DRUNO or RATE.</a:t>
            </a:r>
          </a:p>
          <a:p>
            <a:pPr lvl="1"/>
            <a:endParaRPr lang="en-GB" dirty="0" smtClean="0"/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In fact any column used in a SQL sub query, but not in the main result set, may force a GROUP BY column to be used.</a:t>
            </a:r>
            <a:endParaRPr lang="en-GB" dirty="0" smtClean="0"/>
          </a:p>
          <a:p>
            <a:pPr lvl="1"/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This may lead to the result set being too granular (you might want to group by year but have monthly exchange rates)</a:t>
            </a:r>
          </a:p>
          <a:p>
            <a:pPr marL="1200150" lvl="2" indent="-285750">
              <a:buBlip>
                <a:blip r:embed="rId4"/>
              </a:buBlip>
            </a:pPr>
            <a:endParaRPr lang="en-GB" dirty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The trick here is to write the results into a temporary # table, then query back from the temporary table with the level of grouping you require.</a:t>
            </a:r>
          </a:p>
          <a:p>
            <a:pPr marL="742950" lvl="1" indent="-285750">
              <a:buBlip>
                <a:blip r:embed="rId4"/>
              </a:buBlip>
            </a:pPr>
            <a:endParaRPr lang="en-GB" dirty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Temporary tables are also useful when combining data from NEW/MOD/BIL tables by period</a:t>
            </a:r>
          </a:p>
          <a:p>
            <a:pPr lvl="1"/>
            <a:endParaRPr lang="en-GB" dirty="0"/>
          </a:p>
          <a:p>
            <a:pPr marL="2114550" lvl="4" indent="-285750">
              <a:buBlip>
                <a:blip r:embed="rId4"/>
              </a:buBlip>
            </a:pP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Odds and Sods – Sub-queries force a GROUP BY</a:t>
            </a:r>
          </a:p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e.g.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Exchange Rate tables, Periods </a:t>
            </a:r>
            <a:r>
              <a:rPr lang="en-GB" dirty="0" err="1" smtClean="0">
                <a:solidFill>
                  <a:srgbClr val="0000CC"/>
                </a:solidFill>
                <a:latin typeface="Trebuchet MS" panose="020B0603020202020204" pitchFamily="34" charset="0"/>
              </a:rPr>
              <a:t>etc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5288" y="526553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  <p:grpSp>
        <p:nvGrpSpPr>
          <p:cNvPr id="8" name="Group 7"/>
          <p:cNvGrpSpPr/>
          <p:nvPr/>
        </p:nvGrpSpPr>
        <p:grpSpPr>
          <a:xfrm>
            <a:off x="2552960" y="6084004"/>
            <a:ext cx="4258331" cy="369332"/>
            <a:chOff x="1882844" y="5684742"/>
            <a:chExt cx="4258331" cy="369332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844" y="5717754"/>
              <a:ext cx="400799" cy="303308"/>
            </a:xfrm>
            <a:prstGeom prst="rect">
              <a:avLst/>
            </a:prstGeom>
            <a:effectLst>
              <a:glow rad="50800">
                <a:srgbClr val="99CCFF"/>
              </a:glow>
            </a:effectLst>
          </p:spPr>
        </p:pic>
        <p:sp>
          <p:nvSpPr>
            <p:cNvPr id="11" name="TextBox 10"/>
            <p:cNvSpPr txBox="1"/>
            <p:nvPr/>
          </p:nvSpPr>
          <p:spPr>
            <a:xfrm>
              <a:off x="2283644" y="5684742"/>
              <a:ext cx="38575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>
                  <a:solidFill>
                    <a:srgbClr val="0066FF"/>
                  </a:solidFill>
                </a:rPr>
                <a:t>Sample </a:t>
              </a:r>
              <a:r>
                <a:rPr lang="en-GB" dirty="0" smtClean="0">
                  <a:solidFill>
                    <a:srgbClr val="0066FF"/>
                  </a:solidFill>
                </a:rPr>
                <a:t>Expression </a:t>
              </a:r>
              <a:r>
                <a:rPr lang="en-GB" dirty="0" smtClean="0">
                  <a:solidFill>
                    <a:srgbClr val="0066FF"/>
                  </a:solidFill>
                </a:rPr>
                <a:t>is in the slide notes</a:t>
              </a:r>
              <a:endParaRPr lang="en-GB" dirty="0">
                <a:solidFill>
                  <a:srgbClr val="0066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6889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Group Heading will not repeat on a </a:t>
            </a:r>
            <a:r>
              <a:rPr lang="en-GB" dirty="0" err="1" smtClean="0"/>
              <a:t>Tablix</a:t>
            </a:r>
            <a:r>
              <a:rPr lang="en-GB" dirty="0" smtClean="0"/>
              <a:t>/Matrix – SSRS 2008 especially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Repeat Header Rows on each page (</a:t>
            </a:r>
            <a:r>
              <a:rPr lang="en-GB" dirty="0" err="1" smtClean="0"/>
              <a:t>Tablix</a:t>
            </a:r>
            <a:r>
              <a:rPr lang="en-GB" smtClean="0"/>
              <a:t>/Matrix </a:t>
            </a:r>
            <a:r>
              <a:rPr lang="en-GB" dirty="0" smtClean="0"/>
              <a:t>properties) setting does not work …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b="1" dirty="0" smtClean="0"/>
              <a:t>Do not turn this setting on until all groups are defined and working.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If it still does not work then: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On group settings pane, click the down arrow. This will cause all groups to expand with.</a:t>
            </a:r>
          </a:p>
          <a:p>
            <a:pPr marL="2114550" lvl="4" indent="-285750">
              <a:buBlip>
                <a:blip r:embed="rId4"/>
              </a:buBlip>
            </a:pPr>
            <a:r>
              <a:rPr lang="en-GB" dirty="0" smtClean="0"/>
              <a:t>Select the grey bands and in their properties set </a:t>
            </a:r>
            <a:r>
              <a:rPr lang="en-GB" dirty="0"/>
              <a:t>the </a:t>
            </a:r>
            <a:r>
              <a:rPr lang="en-GB" dirty="0" err="1"/>
              <a:t>RepeatOnNewPage</a:t>
            </a:r>
            <a:r>
              <a:rPr lang="en-GB" dirty="0"/>
              <a:t> property to </a:t>
            </a:r>
            <a:r>
              <a:rPr lang="en-GB" dirty="0" smtClean="0"/>
              <a:t>True. Make </a:t>
            </a:r>
            <a:r>
              <a:rPr lang="en-GB" dirty="0"/>
              <a:t>sure that the </a:t>
            </a:r>
            <a:r>
              <a:rPr lang="en-GB" dirty="0" err="1"/>
              <a:t>KeepWithGroup</a:t>
            </a:r>
            <a:r>
              <a:rPr lang="en-GB" dirty="0"/>
              <a:t> property is set to </a:t>
            </a:r>
            <a:r>
              <a:rPr lang="en-GB" dirty="0" smtClean="0"/>
              <a:t>After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If you need to keep headers when scrolling, make sure the background is opaque (not transparent)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A good article is here:</a:t>
            </a:r>
            <a:endParaRPr lang="en-GB" dirty="0"/>
          </a:p>
          <a:p>
            <a:pPr lvl="1"/>
            <a:r>
              <a:rPr lang="en-GB" dirty="0" smtClean="0">
                <a:hlinkClick r:id="rId5"/>
              </a:rPr>
              <a:t>http</a:t>
            </a:r>
            <a:r>
              <a:rPr lang="en-GB" dirty="0">
                <a:hlinkClick r:id="rId5"/>
              </a:rPr>
              <a:t>://</a:t>
            </a:r>
            <a:r>
              <a:rPr lang="en-GB" dirty="0" smtClean="0">
                <a:hlinkClick r:id="rId5"/>
              </a:rPr>
              <a:t>stackoverflow.com/questions/11285923/tablix-repeat-header-rows-on-each-page-not-working-report-builder-3-0</a:t>
            </a:r>
            <a:endParaRPr lang="en-GB" dirty="0" smtClean="0"/>
          </a:p>
          <a:p>
            <a:pPr lvl="1"/>
            <a:endParaRPr lang="en-GB" dirty="0"/>
          </a:p>
          <a:p>
            <a:pPr marL="2114550" lvl="4" indent="-285750">
              <a:buBlip>
                <a:blip r:embed="rId4"/>
              </a:buBlip>
            </a:pP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Odds and Sods – Group Headings not repeating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5288" y="526553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21325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You could:</a:t>
            </a:r>
          </a:p>
          <a:p>
            <a:pPr lvl="1"/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Code it in the T-SQL query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CASE WHEN divisor = 0 THEN = 0 ELSE value /divisor END</a:t>
            </a:r>
          </a:p>
          <a:p>
            <a:pPr lvl="3"/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Use just an expression using nested IIF statements (a bit tricky)</a:t>
            </a:r>
          </a:p>
          <a:p>
            <a:pPr lvl="2"/>
            <a:endParaRPr lang="en-GB" dirty="0" smtClean="0"/>
          </a:p>
          <a:p>
            <a:pPr lvl="2"/>
            <a:r>
              <a:rPr lang="en-GB" dirty="0"/>
              <a:t>=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>
                <a:solidFill>
                  <a:srgbClr val="0000CC"/>
                </a:solidFill>
              </a:rPr>
              <a:t>Fields!Divisor.Value</a:t>
            </a:r>
            <a:r>
              <a:rPr lang="en-GB" dirty="0" smtClean="0"/>
              <a:t> </a:t>
            </a:r>
            <a:r>
              <a:rPr lang="en-GB" dirty="0"/>
              <a:t>= 0, </a:t>
            </a:r>
            <a:r>
              <a:rPr lang="en-GB" dirty="0" smtClean="0"/>
              <a:t>0, </a:t>
            </a:r>
            <a:r>
              <a:rPr lang="en-GB" dirty="0" err="1"/>
              <a:t>Fields!SomeOtherField.Value</a:t>
            </a:r>
            <a:r>
              <a:rPr lang="en-GB" dirty="0"/>
              <a:t> / </a:t>
            </a:r>
            <a:r>
              <a:rPr lang="en-GB" dirty="0" err="1" smtClean="0"/>
              <a:t>IIf</a:t>
            </a:r>
            <a:r>
              <a:rPr lang="en-GB" dirty="0" smtClean="0"/>
              <a:t>(</a:t>
            </a:r>
            <a:r>
              <a:rPr lang="en-GB" dirty="0" err="1" smtClean="0">
                <a:solidFill>
                  <a:srgbClr val="0000CC"/>
                </a:solidFill>
              </a:rPr>
              <a:t>Fields!Divisor.Value</a:t>
            </a:r>
            <a:r>
              <a:rPr lang="en-GB" dirty="0" smtClean="0"/>
              <a:t> </a:t>
            </a:r>
            <a:r>
              <a:rPr lang="en-GB" dirty="0"/>
              <a:t>= 0, 1, </a:t>
            </a:r>
            <a:r>
              <a:rPr lang="en-GB" dirty="0" err="1" smtClean="0">
                <a:solidFill>
                  <a:srgbClr val="0000CC"/>
                </a:solidFill>
              </a:rPr>
              <a:t>Fields!Divisor.Value</a:t>
            </a:r>
            <a:r>
              <a:rPr lang="en-GB" dirty="0"/>
              <a:t>))</a:t>
            </a:r>
          </a:p>
          <a:p>
            <a:pPr lvl="2"/>
            <a:endParaRPr lang="en-GB" dirty="0" smtClean="0"/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Use an expression using IIF in combination with VB code in the SSRS report – less coding to do in each individual expression.</a:t>
            </a:r>
            <a:endParaRPr lang="en-GB" dirty="0"/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See, with thanks to William Mendoza:</a:t>
            </a:r>
          </a:p>
          <a:p>
            <a:pPr lvl="2"/>
            <a:r>
              <a:rPr lang="en-GB" dirty="0" smtClean="0">
                <a:hlinkClick r:id="rId5"/>
              </a:rPr>
              <a:t>http</a:t>
            </a:r>
            <a:r>
              <a:rPr lang="en-GB" dirty="0">
                <a:hlinkClick r:id="rId5"/>
              </a:rPr>
              <a:t>://williameduardo.com/development/ssrs/ssrs-divide-by-zero-error</a:t>
            </a:r>
            <a:r>
              <a:rPr lang="en-GB" dirty="0" smtClean="0">
                <a:hlinkClick r:id="rId5"/>
              </a:rPr>
              <a:t>/</a:t>
            </a:r>
            <a:endParaRPr lang="en-GB" dirty="0" smtClean="0"/>
          </a:p>
          <a:p>
            <a:pPr lvl="1"/>
            <a:endParaRPr lang="en-GB" dirty="0"/>
          </a:p>
          <a:p>
            <a:pPr lvl="4"/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Odds and Sods – Divide by Zero Issues</a:t>
            </a:r>
            <a:endParaRPr lang="en-GB" dirty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pPr algn="ctr"/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8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CC"/>
                </a:solidFill>
                <a:latin typeface="Trebuchet MS" panose="020B0603020202020204" pitchFamily="34" charset="0"/>
              </a:rPr>
              <a:t>Fake </a:t>
            </a:r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Groups</a:t>
            </a:r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When using column grouping, at times you will need to create a new column to manipulate the total values with an SSRS expression.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For example when comparing Year to Year values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/>
              <a:t>The easiest way to do this is to create a ‘fake’ parent grouping with a column.</a:t>
            </a:r>
          </a:p>
          <a:p>
            <a:pPr marL="1657350" lvl="3" indent="-285750">
              <a:buBlip>
                <a:blip r:embed="rId4"/>
              </a:buBlip>
            </a:pPr>
            <a:r>
              <a:rPr lang="en-GB" dirty="0" smtClean="0"/>
              <a:t>It’s easiest to do this by selecting a constant in the dataset SQL query i.e. </a:t>
            </a:r>
            <a:r>
              <a:rPr lang="en-GB" dirty="0" smtClean="0">
                <a:solidFill>
                  <a:srgbClr val="0000CC"/>
                </a:solidFill>
              </a:rPr>
              <a:t>SELECT ‘ALL’ AS All, col1, col2 FROM </a:t>
            </a:r>
            <a:r>
              <a:rPr lang="en-GB" dirty="0" err="1" smtClean="0">
                <a:solidFill>
                  <a:srgbClr val="0000CC"/>
                </a:solidFill>
              </a:rPr>
              <a:t>tablename</a:t>
            </a:r>
            <a:r>
              <a:rPr lang="en-GB" dirty="0" smtClean="0">
                <a:solidFill>
                  <a:srgbClr val="0000CC"/>
                </a:solidFill>
              </a:rPr>
              <a:t> </a:t>
            </a:r>
            <a:r>
              <a:rPr lang="en-GB" dirty="0" smtClean="0"/>
              <a:t>and then create the ultimate parent group on this column.</a:t>
            </a:r>
          </a:p>
          <a:p>
            <a:pPr lvl="3"/>
            <a:endParaRPr lang="en-GB" dirty="0" smtClean="0"/>
          </a:p>
          <a:p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Displaying friendly dates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Period numbers can be confusing to end-users.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Join to GLM_PERIOD_END via the Period and use FORMATDATETIME on PER_END_DATE in an SSRS expression to give a friendly version</a:t>
            </a:r>
            <a:endParaRPr lang="en-GB" dirty="0">
              <a:solidFill>
                <a:prstClr val="black"/>
              </a:solidFill>
            </a:endParaRPr>
          </a:p>
          <a:p>
            <a:endParaRPr lang="en-GB" dirty="0" smtClean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endParaRPr lang="en-GB" dirty="0"/>
          </a:p>
          <a:p>
            <a:pPr marL="2114550" lvl="4" indent="-285750">
              <a:buBlip>
                <a:blip r:embed="rId4"/>
              </a:buBlip>
            </a:pP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Odds and Sods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5288" y="526553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19885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272" y="6528152"/>
            <a:ext cx="757061" cy="2139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69272" y="6481240"/>
            <a:ext cx="7774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  </a:t>
            </a:r>
            <a:r>
              <a:rPr lang="en-GB" sz="1400" dirty="0" smtClean="0">
                <a:solidFill>
                  <a:srgbClr val="0066FF"/>
                </a:solidFill>
                <a:latin typeface="Trebuchet MS" panose="020B0603020202020204" pitchFamily="34" charset="0"/>
              </a:rPr>
              <a:t>“Because no two clients are the same”</a:t>
            </a:r>
            <a:endParaRPr lang="en-GB" sz="1400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-27384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99CCFF"/>
                </a:solidFill>
              </a:rPr>
              <a:t>AEUC Webinar – SSRS and Aderant Expert</a:t>
            </a:r>
            <a:endParaRPr lang="en-GB" dirty="0">
              <a:solidFill>
                <a:srgbClr val="99CC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1556792"/>
            <a:ext cx="792088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General</a:t>
            </a:r>
            <a:endParaRPr lang="en-GB" dirty="0" smtClean="0"/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/>
              <a:t>Plan your reports first, especially: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Parameters and data-sets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Groupings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How </a:t>
            </a:r>
            <a:r>
              <a:rPr lang="en-GB" dirty="0">
                <a:solidFill>
                  <a:prstClr val="black"/>
                </a:solidFill>
              </a:rPr>
              <a:t>will the report be consumed? Excel, PDF, On Screen </a:t>
            </a:r>
            <a:r>
              <a:rPr lang="en-GB" dirty="0" err="1" smtClean="0">
                <a:solidFill>
                  <a:prstClr val="black"/>
                </a:solidFill>
              </a:rPr>
              <a:t>etc</a:t>
            </a:r>
            <a:endParaRPr lang="en-GB" dirty="0" smtClean="0">
              <a:solidFill>
                <a:prstClr val="black"/>
              </a:solidFill>
            </a:endParaRP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Develop your dataset queries in SQL studio first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Keep commented out parameters in the query for testing  in SQL studio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Always try and ‘write once/use many’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Shared datasets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Datasets calling common Stored procedures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User Defined Functions</a:t>
            </a:r>
          </a:p>
          <a:p>
            <a:pPr marL="742950" lvl="1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Consider end user usage</a:t>
            </a:r>
          </a:p>
          <a:p>
            <a:pPr marL="1200150" lvl="2" indent="-285750">
              <a:buBlip>
                <a:blip r:embed="rId4"/>
              </a:buBlip>
            </a:pPr>
            <a:r>
              <a:rPr lang="en-GB" dirty="0" smtClean="0">
                <a:solidFill>
                  <a:prstClr val="black"/>
                </a:solidFill>
              </a:rPr>
              <a:t>This may affect parameters (UNOs or CODEs)</a:t>
            </a:r>
          </a:p>
          <a:p>
            <a:endParaRPr lang="en-GB" dirty="0" smtClean="0">
              <a:solidFill>
                <a:srgbClr val="0000CC"/>
              </a:solidFill>
              <a:latin typeface="Trebuchet MS" panose="020B0603020202020204" pitchFamily="34" charset="0"/>
            </a:endParaRPr>
          </a:p>
          <a:p>
            <a:endParaRPr lang="en-GB" dirty="0"/>
          </a:p>
          <a:p>
            <a:pPr marL="2114550" lvl="4" indent="-285750">
              <a:buBlip>
                <a:blip r:embed="rId4"/>
              </a:buBlip>
            </a:pPr>
            <a:endParaRPr lang="en-GB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-36004" y="97176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Odds and Sods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5288" y="526553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/>
          </a:p>
          <a:p>
            <a:pPr lvl="2"/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4012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alpha val="0"/>
                <a:lumMod val="66000"/>
                <a:lumOff val="34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76872"/>
            <a:ext cx="7772400" cy="417646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00CC"/>
                </a:solidFill>
              </a:rPr>
              <a:t/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/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>Thanks …</a:t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>Any Questions?</a:t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/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sz="2000" dirty="0" smtClean="0">
                <a:solidFill>
                  <a:srgbClr val="0000CC"/>
                </a:solidFill>
                <a:hlinkClick r:id="rId2"/>
              </a:rPr>
              <a:t>andy@andystokesconsulting.com</a:t>
            </a:r>
            <a:r>
              <a:rPr lang="en-GB" sz="2000" dirty="0" smtClean="0">
                <a:solidFill>
                  <a:srgbClr val="0000CC"/>
                </a:solidFill>
              </a:rPr>
              <a:t/>
            </a:r>
            <a:br>
              <a:rPr lang="en-GB" sz="2000" dirty="0" smtClean="0">
                <a:solidFill>
                  <a:srgbClr val="0000CC"/>
                </a:solidFill>
              </a:rPr>
            </a:br>
            <a:r>
              <a:rPr lang="en-GB" sz="2000" dirty="0" smtClean="0">
                <a:solidFill>
                  <a:srgbClr val="0000CC"/>
                </a:solidFill>
                <a:hlinkClick r:id="rId3"/>
              </a:rPr>
              <a:t>www.andystokesconsulting.com</a:t>
            </a: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r>
              <a:rPr lang="en-GB" dirty="0" smtClean="0">
                <a:solidFill>
                  <a:srgbClr val="0000CC"/>
                </a:solidFill>
              </a:rPr>
              <a:t/>
            </a:r>
            <a:br>
              <a:rPr lang="en-GB" dirty="0" smtClean="0">
                <a:solidFill>
                  <a:srgbClr val="0000CC"/>
                </a:solidFill>
              </a:rPr>
            </a:br>
            <a:r>
              <a:rPr lang="en-GB" dirty="0">
                <a:solidFill>
                  <a:srgbClr val="0000CC"/>
                </a:solidFill>
              </a:rPr>
              <a:t/>
            </a:r>
            <a:br>
              <a:rPr lang="en-GB" dirty="0">
                <a:solidFill>
                  <a:srgbClr val="0000CC"/>
                </a:solidFill>
              </a:rPr>
            </a:br>
            <a:endParaRPr lang="en-GB" sz="3100" dirty="0">
              <a:solidFill>
                <a:srgbClr val="0066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116" y="606869"/>
            <a:ext cx="1261768" cy="3565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1006915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0000CC"/>
                </a:solidFill>
                <a:latin typeface="Trebuchet MS" panose="020B0603020202020204" pitchFamily="34" charset="0"/>
              </a:rPr>
              <a:t>Andy Stokes Consulting Ltd.</a:t>
            </a:r>
            <a:endParaRPr lang="en-GB" dirty="0">
              <a:solidFill>
                <a:srgbClr val="0066FF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80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3130</TotalTime>
  <Words>3159</Words>
  <Application>Microsoft Office PowerPoint</Application>
  <PresentationFormat>On-screen Show (4:3)</PresentationFormat>
  <Paragraphs>552</Paragraphs>
  <Slides>20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AEUC Webinar SSRS and Aderant Expert  A free ‘How To’ webinar for members of the  Aderant Expert User Community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Thanks …  Any Questions?    andy@andystokesconsulting.com www.andystokesconsulting.com   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Andy</cp:lastModifiedBy>
  <cp:revision>41</cp:revision>
  <dcterms:created xsi:type="dcterms:W3CDTF">2014-05-23T11:05:28Z</dcterms:created>
  <dcterms:modified xsi:type="dcterms:W3CDTF">2014-06-20T07:40:55Z</dcterms:modified>
</cp:coreProperties>
</file>